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366" r:id="rId2"/>
    <p:sldId id="395" r:id="rId3"/>
    <p:sldId id="397" r:id="rId4"/>
    <p:sldId id="398" r:id="rId5"/>
    <p:sldId id="400" r:id="rId6"/>
    <p:sldId id="380" r:id="rId7"/>
    <p:sldId id="402" r:id="rId8"/>
    <p:sldId id="404" r:id="rId9"/>
    <p:sldId id="405" r:id="rId10"/>
    <p:sldId id="406" r:id="rId11"/>
    <p:sldId id="342" r:id="rId12"/>
    <p:sldId id="469" r:id="rId13"/>
    <p:sldId id="470" r:id="rId14"/>
    <p:sldId id="420" r:id="rId15"/>
    <p:sldId id="443" r:id="rId16"/>
    <p:sldId id="429" r:id="rId17"/>
    <p:sldId id="455" r:id="rId18"/>
    <p:sldId id="459" r:id="rId19"/>
    <p:sldId id="468" r:id="rId20"/>
    <p:sldId id="371" r:id="rId21"/>
    <p:sldId id="374" r:id="rId22"/>
    <p:sldId id="375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1EE13C7F-02C2-4008-AD37-D9287512BE52}">
          <p14:sldIdLst>
            <p14:sldId id="366"/>
            <p14:sldId id="395"/>
            <p14:sldId id="397"/>
            <p14:sldId id="398"/>
            <p14:sldId id="400"/>
            <p14:sldId id="380"/>
            <p14:sldId id="402"/>
            <p14:sldId id="404"/>
            <p14:sldId id="405"/>
            <p14:sldId id="406"/>
            <p14:sldId id="342"/>
            <p14:sldId id="469"/>
            <p14:sldId id="470"/>
            <p14:sldId id="420"/>
            <p14:sldId id="443"/>
            <p14:sldId id="429"/>
            <p14:sldId id="455"/>
            <p14:sldId id="459"/>
            <p14:sldId id="468"/>
            <p14:sldId id="371"/>
            <p14:sldId id="374"/>
            <p14:sldId id="375"/>
          </p14:sldIdLst>
        </p14:section>
        <p14:section name="Untitled Section" id="{17B2F81D-25C2-47E0-B4D8-43D8DBDF8E2F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55A4"/>
    <a:srgbClr val="EE7522"/>
    <a:srgbClr val="D5752E"/>
    <a:srgbClr val="4056A1"/>
    <a:srgbClr val="1A40FD"/>
    <a:srgbClr val="FA560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86535" autoAdjust="0"/>
  </p:normalViewPr>
  <p:slideViewPr>
    <p:cSldViewPr>
      <p:cViewPr varScale="1">
        <p:scale>
          <a:sx n="77" d="100"/>
          <a:sy n="77" d="100"/>
        </p:scale>
        <p:origin x="1646" y="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BC615C-97F5-4BCE-824D-0588EEFA854A}" type="datetimeFigureOut">
              <a:rPr lang="en-US" smtClean="0"/>
              <a:t>4/14/2016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2A85B9-AE14-40EC-B598-AC3A83E587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68423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Certainly there were</a:t>
            </a:r>
            <a:r>
              <a:rPr lang="en-US" baseline="0" dirty="0" smtClean="0"/>
              <a:t> other factors, but these were primary influence.</a:t>
            </a:r>
          </a:p>
          <a:p>
            <a:r>
              <a:rPr lang="en-US" dirty="0" smtClean="0"/>
              <a:t>PCAST: dissatisfied with how math is taught to students </a:t>
            </a:r>
            <a:r>
              <a:rPr lang="en-US" b="1" dirty="0" smtClean="0"/>
              <a:t>outside</a:t>
            </a:r>
            <a:r>
              <a:rPr lang="en-US" b="1" baseline="0" dirty="0" smtClean="0"/>
              <a:t> the math major</a:t>
            </a:r>
            <a:r>
              <a:rPr lang="en-US" baseline="0" dirty="0" smtClean="0"/>
              <a:t>. Outdated course materials and teaching techniques have not provided students with the quantitative skills needed for employment and good citizenship.</a:t>
            </a:r>
          </a:p>
          <a:p>
            <a:r>
              <a:rPr lang="en-US" baseline="0" dirty="0" smtClean="0"/>
              <a:t>NRC: calls for math teaching that better aligns with other disciplines.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2A85B9-AE14-40EC-B598-AC3A83E58700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0732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We are thinking of “programs” comprehensively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2A85B9-AE14-40EC-B598-AC3A83E58700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85595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Uri</a:t>
            </a:r>
            <a:r>
              <a:rPr lang="en-US" baseline="0" dirty="0" smtClean="0"/>
              <a:t> and Linda were on the leadership team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2A85B9-AE14-40EC-B598-AC3A83E58700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917462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There</a:t>
            </a:r>
            <a:r>
              <a:rPr lang="en-US" baseline="0" dirty="0" smtClean="0"/>
              <a:t> were other reports we considered as well, for example, a 1998 document from the AMS (included in our reference list).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2A85B9-AE14-40EC-B598-AC3A83E58700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065432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There</a:t>
            </a:r>
            <a:r>
              <a:rPr lang="en-US" baseline="0" dirty="0" smtClean="0"/>
              <a:t> were other reports we considered as well, for example, a 1998 document from the AMS (included in our reference list).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2A85B9-AE14-40EC-B598-AC3A83E58700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836381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0"/>
              </a:spcBef>
              <a:defRPr/>
            </a:pPr>
            <a:r>
              <a:rPr lang="en-US" altLang="en-US" sz="1200" dirty="0" smtClean="0">
                <a:solidFill>
                  <a:srgbClr val="000000"/>
                </a:solidFill>
              </a:rPr>
              <a:t>Themes present in some, but not all, guides </a:t>
            </a:r>
          </a:p>
          <a:p>
            <a:pPr>
              <a:spcBef>
                <a:spcPct val="0"/>
              </a:spcBef>
              <a:defRPr/>
            </a:pPr>
            <a:r>
              <a:rPr lang="en-US" altLang="en-US" sz="1200" dirty="0" smtClean="0">
                <a:solidFill>
                  <a:srgbClr val="000000"/>
                </a:solidFill>
              </a:rPr>
              <a:t>Themes that warrant considerable attention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2A85B9-AE14-40EC-B598-AC3A83E58700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772703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Flat tire statement</a:t>
            </a:r>
            <a:r>
              <a:rPr lang="en-US" baseline="0" dirty="0" smtClean="0"/>
              <a:t> was made by Danny </a:t>
            </a:r>
            <a:r>
              <a:rPr lang="en-US" baseline="0" dirty="0" err="1" smtClean="0"/>
              <a:t>Goroff</a:t>
            </a:r>
            <a:r>
              <a:rPr lang="en-US" baseline="0" dirty="0" smtClean="0"/>
              <a:t>, Sloan Foundation, at April TPSE meeting in DC.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2A85B9-AE14-40EC-B598-AC3A83E58700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29895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tif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MAA Templat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422005"/>
            <a:ext cx="3810000" cy="1029433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9001" b="12656"/>
          <a:stretch/>
        </p:blipFill>
        <p:spPr>
          <a:xfrm>
            <a:off x="5017477" y="2971800"/>
            <a:ext cx="3897923" cy="36576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3600" baseline="0">
                <a:solidFill>
                  <a:srgbClr val="3055A4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814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000" baseline="0">
                <a:solidFill>
                  <a:srgbClr val="3055A4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10" name="Rectangle 9"/>
          <p:cNvSpPr/>
          <p:nvPr userDrawn="1"/>
        </p:nvSpPr>
        <p:spPr>
          <a:xfrm>
            <a:off x="228600" y="228600"/>
            <a:ext cx="8686800" cy="6400800"/>
          </a:xfrm>
          <a:prstGeom prst="rect">
            <a:avLst/>
          </a:prstGeom>
          <a:noFill/>
          <a:ln w="28575" cap="rnd" cmpd="sng">
            <a:solidFill>
              <a:srgbClr val="3055A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5"/>
          <p:cNvSpPr>
            <a:spLocks noChangeArrowheads="1"/>
          </p:cNvSpPr>
          <p:nvPr userDrawn="1"/>
        </p:nvSpPr>
        <p:spPr bwMode="auto">
          <a:xfrm>
            <a:off x="457200" y="457200"/>
            <a:ext cx="3363913" cy="1331913"/>
          </a:xfrm>
          <a:prstGeom prst="rect">
            <a:avLst/>
          </a:prstGeom>
          <a:noFill/>
          <a:ln w="0">
            <a:noFill/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3" name="TextBox 152"/>
          <p:cNvSpPr txBox="1"/>
          <p:nvPr userDrawn="1"/>
        </p:nvSpPr>
        <p:spPr>
          <a:xfrm>
            <a:off x="0" y="5943600"/>
            <a:ext cx="914400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500" dirty="0" smtClean="0">
                <a:solidFill>
                  <a:srgbClr val="EE7522"/>
                </a:solidFill>
              </a:rPr>
              <a:t>Celebrating a Century of Advancing Mathematics</a:t>
            </a:r>
            <a:endParaRPr lang="en-US" sz="2500" dirty="0">
              <a:solidFill>
                <a:srgbClr val="EE752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996901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2767F6-49A0-488B-88DD-29F8A189F327}" type="datetimeFigureOut">
              <a:rPr lang="en-US" smtClean="0"/>
              <a:t>4/14/2016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54CAB-22AA-4F46-A7E0-FC59351BCB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35342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2767F6-49A0-488B-88DD-29F8A189F327}" type="datetimeFigureOut">
              <a:rPr lang="en-US" smtClean="0"/>
              <a:t>4/14/2016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54CAB-22AA-4F46-A7E0-FC59351BCB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69399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MA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9144000" cy="533400"/>
          </a:xfrm>
          <a:prstGeom prst="rect">
            <a:avLst/>
          </a:prstGeom>
          <a:solidFill>
            <a:srgbClr val="3055A4"/>
          </a:solidFill>
          <a:ln>
            <a:solidFill>
              <a:srgbClr val="3055A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30162"/>
            <a:ext cx="8305800" cy="639762"/>
          </a:xfrm>
        </p:spPr>
        <p:txBody>
          <a:bodyPr>
            <a:normAutofit/>
          </a:bodyPr>
          <a:lstStyle>
            <a:lvl1pPr algn="l">
              <a:defRPr sz="3000" baseline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1999"/>
            <a:ext cx="8229600" cy="4953001"/>
          </a:xfrm>
        </p:spPr>
        <p:txBody>
          <a:bodyPr/>
          <a:lstStyle>
            <a:lvl1pPr marL="342900" indent="-342900">
              <a:buClr>
                <a:schemeClr val="tx2"/>
              </a:buClr>
              <a:buFont typeface="Arial" pitchFamily="34" charset="0"/>
              <a:buChar char="•"/>
              <a:defRPr sz="2400"/>
            </a:lvl1pPr>
            <a:lvl2pPr marL="742950" indent="-285750">
              <a:buClr>
                <a:schemeClr val="tx2"/>
              </a:buClr>
              <a:buFont typeface="Arial" pitchFamily="34" charset="0"/>
              <a:buChar char="•"/>
              <a:defRPr sz="2000"/>
            </a:lvl2pPr>
            <a:lvl3pPr marL="1143000" indent="-228600">
              <a:buClr>
                <a:schemeClr val="tx2"/>
              </a:buClr>
              <a:buFont typeface="Arial" pitchFamily="34" charset="0"/>
              <a:buChar char="•"/>
              <a:defRPr sz="1800"/>
            </a:lvl3pPr>
            <a:lvl4pPr marL="1600200" indent="-228600">
              <a:buClr>
                <a:schemeClr val="tx2"/>
              </a:buClr>
              <a:buFont typeface="Arial" pitchFamily="34" charset="0"/>
              <a:buChar char="•"/>
              <a:defRPr sz="1600"/>
            </a:lvl4pPr>
            <a:lvl5pPr marL="2057400" indent="-228600">
              <a:buClr>
                <a:schemeClr val="tx2"/>
              </a:buClr>
              <a:buFont typeface="Arial" pitchFamily="34" charset="0"/>
              <a:buChar char="•"/>
              <a:defRPr sz="14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2767F6-49A0-488B-88DD-29F8A189F327}" type="datetimeFigureOut">
              <a:rPr lang="en-US" smtClean="0"/>
              <a:t>4/14/2016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54CAB-22AA-4F46-A7E0-FC59351BCB8F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Rectangle 11"/>
          <p:cNvSpPr/>
          <p:nvPr userDrawn="1"/>
        </p:nvSpPr>
        <p:spPr>
          <a:xfrm>
            <a:off x="0" y="5931131"/>
            <a:ext cx="9144000" cy="914400"/>
          </a:xfrm>
          <a:prstGeom prst="rect">
            <a:avLst/>
          </a:prstGeom>
          <a:solidFill>
            <a:srgbClr val="3055A4"/>
          </a:solidFill>
          <a:ln>
            <a:solidFill>
              <a:srgbClr val="3055A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6055032"/>
            <a:ext cx="2468880" cy="6665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85749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2767F6-49A0-488B-88DD-29F8A189F327}" type="datetimeFigureOut">
              <a:rPr lang="en-US" smtClean="0"/>
              <a:t>4/14/2016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54CAB-22AA-4F46-A7E0-FC59351BCB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9565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2767F6-49A0-488B-88DD-29F8A189F327}" type="datetimeFigureOut">
              <a:rPr lang="en-US" smtClean="0"/>
              <a:t>4/14/2016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54CAB-22AA-4F46-A7E0-FC59351BCB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44103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2767F6-49A0-488B-88DD-29F8A189F327}" type="datetimeFigureOut">
              <a:rPr lang="en-US" smtClean="0"/>
              <a:t>4/14/2016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54CAB-22AA-4F46-A7E0-FC59351BCB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26323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2767F6-49A0-488B-88DD-29F8A189F327}" type="datetimeFigureOut">
              <a:rPr lang="en-US" smtClean="0"/>
              <a:t>4/14/2016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54CAB-22AA-4F46-A7E0-FC59351BCB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53073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2767F6-49A0-488B-88DD-29F8A189F327}" type="datetimeFigureOut">
              <a:rPr lang="en-US" smtClean="0"/>
              <a:t>4/14/2016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54CAB-22AA-4F46-A7E0-FC59351BCB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5215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2767F6-49A0-488B-88DD-29F8A189F327}" type="datetimeFigureOut">
              <a:rPr lang="en-US" smtClean="0"/>
              <a:t>4/14/2016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54CAB-22AA-4F46-A7E0-FC59351BCB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88994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2767F6-49A0-488B-88DD-29F8A189F327}" type="datetimeFigureOut">
              <a:rPr lang="en-US" smtClean="0"/>
              <a:t>4/14/2016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54CAB-22AA-4F46-A7E0-FC59351BCB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41606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2767F6-49A0-488B-88DD-29F8A189F327}" type="datetimeFigureOut">
              <a:rPr lang="en-US" smtClean="0"/>
              <a:t>4/14/2016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B54CAB-22AA-4F46-A7E0-FC59351BCB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4781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a.org/sites/default/files/pdf/common-vision/common_vision_final.pdf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mailto:linda.braddy@tccd.edu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ap.edu/catalog/15269/the-mathematical-sciences-in-2025" TargetMode="External"/><Relationship Id="rId2" Type="http://schemas.openxmlformats.org/officeDocument/2006/relationships/hyperlink" Target="http://ssir.org/articles/entry/collective_impact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whitehouse.gov/sites/default/files/microsites/ostp/pcast-engage-to-excel-final_feb.pdf" TargetMode="Externa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a.org/sites/default/files/pdf/ingenious/INGenIOuS-report.pdf" TargetMode="External"/><Relationship Id="rId2" Type="http://schemas.openxmlformats.org/officeDocument/2006/relationships/hyperlink" Target="http://www.maa.org/sites/default/files/pdf/CommonVisionFinal.pdf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263775"/>
            <a:ext cx="7772400" cy="1470025"/>
          </a:xfrm>
        </p:spPr>
        <p:txBody>
          <a:bodyPr>
            <a:normAutofit/>
          </a:bodyPr>
          <a:lstStyle/>
          <a:p>
            <a:r>
              <a:rPr lang="en-US" sz="3000" i="1" dirty="0" smtClean="0"/>
              <a:t>A Common Vision for Undergraduate Mathematical Sciences Programs in 2025 </a:t>
            </a:r>
            <a:endParaRPr lang="en-US" sz="3000" i="1" dirty="0"/>
          </a:p>
        </p:txBody>
      </p:sp>
      <p:sp>
        <p:nvSpPr>
          <p:cNvPr id="4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sz="1800" dirty="0" smtClean="0"/>
              <a:t>NCTM Conference</a:t>
            </a:r>
          </a:p>
          <a:p>
            <a:r>
              <a:rPr lang="en-US" sz="1800" dirty="0" smtClean="0"/>
              <a:t>April 14, 2016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4255816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smtClean="0"/>
              <a:t>Common Vision </a:t>
            </a:r>
            <a:r>
              <a:rPr lang="en-US" dirty="0"/>
              <a:t>P</a:t>
            </a:r>
            <a:r>
              <a:rPr lang="en-US" dirty="0" smtClean="0"/>
              <a:t>roject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en-US" dirty="0">
                <a:solidFill>
                  <a:srgbClr val="000000"/>
                </a:solidFill>
              </a:rPr>
              <a:t>We spent the first six months drafting a report of common themes found in existing curricular </a:t>
            </a:r>
            <a:r>
              <a:rPr lang="en-US" altLang="en-US" dirty="0" smtClean="0">
                <a:solidFill>
                  <a:srgbClr val="000000"/>
                </a:solidFill>
              </a:rPr>
              <a:t>guides published by the five associations.</a:t>
            </a:r>
          </a:p>
          <a:p>
            <a:pPr marL="0" indent="0">
              <a:buNone/>
            </a:pPr>
            <a:endParaRPr lang="en-US" altLang="en-US" sz="1200" dirty="0" smtClean="0">
              <a:solidFill>
                <a:srgbClr val="000000"/>
              </a:solidFill>
            </a:endParaRPr>
          </a:p>
          <a:p>
            <a:pPr lvl="1"/>
            <a:r>
              <a:rPr lang="en-US" i="1" dirty="0"/>
              <a:t>Beyond Crossroa</a:t>
            </a:r>
            <a:r>
              <a:rPr lang="en-US" dirty="0"/>
              <a:t>ds, </a:t>
            </a:r>
            <a:r>
              <a:rPr lang="en-US" dirty="0" smtClean="0"/>
              <a:t>AMATYC, 2006 (</a:t>
            </a:r>
            <a:r>
              <a:rPr lang="en-US" dirty="0"/>
              <a:t>update of the 1995 </a:t>
            </a:r>
            <a:r>
              <a:rPr lang="en-US" dirty="0" smtClean="0"/>
              <a:t>publication </a:t>
            </a:r>
            <a:r>
              <a:rPr lang="en-US" i="1" dirty="0" smtClean="0"/>
              <a:t>Crossroads in </a:t>
            </a:r>
            <a:r>
              <a:rPr lang="en-US" i="1" dirty="0"/>
              <a:t>Mathematics: Standards for Introductory College Mathematics Before </a:t>
            </a:r>
            <a:r>
              <a:rPr lang="en-US" i="1" dirty="0" smtClean="0"/>
              <a:t>Calculus)</a:t>
            </a:r>
          </a:p>
          <a:p>
            <a:pPr marL="457200" lvl="1" indent="0">
              <a:buNone/>
            </a:pPr>
            <a:endParaRPr lang="en-US" sz="1000" dirty="0"/>
          </a:p>
          <a:p>
            <a:pPr lvl="1"/>
            <a:r>
              <a:rPr lang="en-US" i="1" dirty="0" smtClean="0"/>
              <a:t>Guidelines </a:t>
            </a:r>
            <a:r>
              <a:rPr lang="en-US" i="1" dirty="0"/>
              <a:t>for Assessment and Instruction in Statistics Education College Report</a:t>
            </a:r>
            <a:r>
              <a:rPr lang="en-US" dirty="0"/>
              <a:t>, </a:t>
            </a:r>
            <a:r>
              <a:rPr lang="en-US" dirty="0" smtClean="0"/>
              <a:t>ASA, 2012</a:t>
            </a:r>
          </a:p>
          <a:p>
            <a:pPr marL="457200" lvl="1" indent="0">
              <a:buNone/>
            </a:pPr>
            <a:endParaRPr lang="en-US" sz="1000" dirty="0"/>
          </a:p>
          <a:p>
            <a:pPr lvl="1"/>
            <a:r>
              <a:rPr lang="en-US" i="1" dirty="0" smtClean="0"/>
              <a:t>Guidelines </a:t>
            </a:r>
            <a:r>
              <a:rPr lang="en-US" i="1" dirty="0"/>
              <a:t>for Undergraduate Programs in Statistical Science</a:t>
            </a:r>
            <a:r>
              <a:rPr lang="en-US" dirty="0"/>
              <a:t>, </a:t>
            </a:r>
            <a:r>
              <a:rPr lang="en-US" dirty="0" smtClean="0"/>
              <a:t>ASA, 2014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3762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smtClean="0"/>
              <a:t>Common Vision </a:t>
            </a:r>
            <a:r>
              <a:rPr lang="en-US" dirty="0" smtClean="0"/>
              <a:t>Project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en-US" dirty="0">
                <a:solidFill>
                  <a:srgbClr val="000000"/>
                </a:solidFill>
              </a:rPr>
              <a:t>We spent the first six months drafting a report of common themes found in existing curricular </a:t>
            </a:r>
            <a:r>
              <a:rPr lang="en-US" altLang="en-US" dirty="0" smtClean="0">
                <a:solidFill>
                  <a:srgbClr val="000000"/>
                </a:solidFill>
              </a:rPr>
              <a:t>guides published by the five associations.</a:t>
            </a:r>
          </a:p>
          <a:p>
            <a:pPr marL="0" indent="0">
              <a:buNone/>
            </a:pPr>
            <a:endParaRPr lang="en-US" altLang="en-US" sz="1200" dirty="0" smtClean="0">
              <a:solidFill>
                <a:srgbClr val="000000"/>
              </a:solidFill>
            </a:endParaRPr>
          </a:p>
          <a:p>
            <a:pPr lvl="1"/>
            <a:r>
              <a:rPr lang="en-US" i="1" dirty="0"/>
              <a:t>2015 CUPM Guide to Majors in the Mathematical Sciences</a:t>
            </a:r>
            <a:r>
              <a:rPr lang="en-US" dirty="0"/>
              <a:t>, MAA, 2015 (update of </a:t>
            </a:r>
            <a:r>
              <a:rPr lang="en-US" b="1" dirty="0"/>
              <a:t>​</a:t>
            </a:r>
            <a:r>
              <a:rPr lang="en-US" i="1" dirty="0"/>
              <a:t>Undergraduate Programs and Courses in the Mathematical Sciences: CUPM Curriculum Guide 2004</a:t>
            </a:r>
            <a:r>
              <a:rPr lang="en-US" dirty="0" smtClean="0"/>
              <a:t>)</a:t>
            </a:r>
          </a:p>
          <a:p>
            <a:pPr marL="457200" lvl="1" indent="0">
              <a:buNone/>
            </a:pPr>
            <a:endParaRPr lang="en-US" sz="1000" i="1" dirty="0" smtClean="0"/>
          </a:p>
          <a:p>
            <a:pPr lvl="1"/>
            <a:r>
              <a:rPr lang="en-US" i="1" dirty="0" smtClean="0"/>
              <a:t>Partner </a:t>
            </a:r>
            <a:r>
              <a:rPr lang="en-US" i="1" dirty="0"/>
              <a:t>Discipline Recommendations for Introductory College Mathematics and the Implications </a:t>
            </a:r>
            <a:r>
              <a:rPr lang="en-US" i="1" dirty="0" smtClean="0"/>
              <a:t>for College </a:t>
            </a:r>
            <a:r>
              <a:rPr lang="en-US" i="1" dirty="0"/>
              <a:t>Algebra</a:t>
            </a:r>
            <a:r>
              <a:rPr lang="en-US" dirty="0"/>
              <a:t>, </a:t>
            </a:r>
            <a:r>
              <a:rPr lang="en-US" dirty="0" smtClean="0"/>
              <a:t>MAA, 2012</a:t>
            </a:r>
          </a:p>
          <a:p>
            <a:pPr marL="457200" lvl="1" indent="0">
              <a:buNone/>
            </a:pPr>
            <a:endParaRPr lang="en-US" sz="1000" dirty="0" smtClean="0"/>
          </a:p>
          <a:p>
            <a:pPr lvl="1"/>
            <a:r>
              <a:rPr lang="en-US" i="1" dirty="0" smtClean="0"/>
              <a:t>Modeling </a:t>
            </a:r>
            <a:r>
              <a:rPr lang="en-US" i="1" dirty="0"/>
              <a:t>across the Curriculum</a:t>
            </a:r>
            <a:r>
              <a:rPr lang="en-US" dirty="0"/>
              <a:t>, </a:t>
            </a:r>
            <a:r>
              <a:rPr lang="en-US" dirty="0" smtClean="0"/>
              <a:t>SIAM, 2012</a:t>
            </a:r>
          </a:p>
          <a:p>
            <a:pPr marL="457200" lvl="1" indent="0">
              <a:buNone/>
            </a:pPr>
            <a:endParaRPr lang="en-US" sz="1000" dirty="0"/>
          </a:p>
          <a:p>
            <a:pPr lvl="1"/>
            <a:r>
              <a:rPr lang="en-US" i="1" dirty="0" smtClean="0"/>
              <a:t>Undergraduate </a:t>
            </a:r>
            <a:r>
              <a:rPr lang="en-US" i="1" dirty="0"/>
              <a:t>Programs in Applied Mathematics</a:t>
            </a:r>
            <a:r>
              <a:rPr lang="en-US" dirty="0"/>
              <a:t>, </a:t>
            </a:r>
            <a:r>
              <a:rPr lang="en-US" dirty="0" smtClean="0"/>
              <a:t>SIAM, 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8728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smtClean="0"/>
              <a:t>Common </a:t>
            </a:r>
            <a:r>
              <a:rPr lang="en-US" i="1" dirty="0" smtClean="0"/>
              <a:t>Vision</a:t>
            </a:r>
            <a:r>
              <a:rPr lang="en-US" dirty="0" smtClean="0"/>
              <a:t> Report</a:t>
            </a:r>
            <a:r>
              <a:rPr lang="en-US" dirty="0" smtClean="0"/>
              <a:t>	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Synthesis </a:t>
            </a:r>
            <a:r>
              <a:rPr lang="en-US" dirty="0"/>
              <a:t>of </a:t>
            </a:r>
            <a:r>
              <a:rPr lang="en-US" dirty="0" smtClean="0"/>
              <a:t>the common themes, based on our research </a:t>
            </a:r>
            <a:r>
              <a:rPr lang="en-US" dirty="0"/>
              <a:t>and input from project participants and other </a:t>
            </a:r>
            <a:r>
              <a:rPr lang="en-US" dirty="0" smtClean="0"/>
              <a:t>leaders </a:t>
            </a:r>
            <a:r>
              <a:rPr lang="en-US" dirty="0"/>
              <a:t>in our </a:t>
            </a:r>
            <a:r>
              <a:rPr lang="en-US" dirty="0" smtClean="0"/>
              <a:t>community</a:t>
            </a:r>
          </a:p>
          <a:p>
            <a:endParaRPr lang="en-US" dirty="0"/>
          </a:p>
          <a:p>
            <a:r>
              <a:rPr lang="en-US" dirty="0">
                <a:hlinkClick r:id="rId2"/>
              </a:rPr>
              <a:t>http://www.maa.org/sites/default/files/pdf/common-vision/common_vision_final.pdf</a:t>
            </a:r>
            <a:endParaRPr lang="en-US" dirty="0"/>
          </a:p>
          <a:p>
            <a:pPr marL="57150" indent="0">
              <a:buNone/>
            </a:pPr>
            <a:endParaRPr lang="en-US" dirty="0"/>
          </a:p>
          <a:p>
            <a:r>
              <a:rPr lang="en-US" dirty="0"/>
              <a:t>I have hard copies here today</a:t>
            </a:r>
          </a:p>
          <a:p>
            <a:endParaRPr lang="en-US" dirty="0" smtClean="0"/>
          </a:p>
          <a:p>
            <a:pPr lvl="1"/>
            <a:endParaRPr lang="en-US" dirty="0">
              <a:hlinkClick r:id="rId2"/>
            </a:endParaRPr>
          </a:p>
        </p:txBody>
      </p:sp>
    </p:spTree>
    <p:extLst>
      <p:ext uri="{BB962C8B-B14F-4D97-AF65-F5344CB8AC3E}">
        <p14:creationId xmlns:p14="http://schemas.microsoft.com/office/powerpoint/2010/main" val="2914223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smtClean="0"/>
              <a:t>Common Vision </a:t>
            </a:r>
            <a:r>
              <a:rPr lang="en-US" dirty="0" smtClean="0"/>
              <a:t>Report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We </a:t>
            </a:r>
            <a:r>
              <a:rPr lang="en-US" dirty="0" smtClean="0"/>
              <a:t>intentionally did </a:t>
            </a:r>
            <a:r>
              <a:rPr lang="en-US" b="1" dirty="0" smtClean="0"/>
              <a:t>not</a:t>
            </a:r>
            <a:r>
              <a:rPr lang="en-US" dirty="0" smtClean="0"/>
              <a:t> focus on</a:t>
            </a:r>
          </a:p>
          <a:p>
            <a:pPr lvl="2"/>
            <a:r>
              <a:rPr lang="en-US" sz="2000" dirty="0" smtClean="0"/>
              <a:t>Developmental/remedial courses</a:t>
            </a:r>
          </a:p>
          <a:p>
            <a:pPr lvl="2"/>
            <a:r>
              <a:rPr lang="en-US" sz="2000" dirty="0" smtClean="0"/>
              <a:t>K-12 </a:t>
            </a:r>
            <a:r>
              <a:rPr lang="en-US" sz="2000" dirty="0" smtClean="0"/>
              <a:t>education</a:t>
            </a:r>
            <a:endParaRPr lang="en-US" sz="2400" dirty="0"/>
          </a:p>
          <a:p>
            <a:pPr marL="0" indent="0">
              <a:buNone/>
            </a:pPr>
            <a:r>
              <a:rPr lang="en-US" dirty="0" smtClean="0"/>
              <a:t>    because </a:t>
            </a:r>
            <a:r>
              <a:rPr lang="en-US" dirty="0" smtClean="0"/>
              <a:t>we had limited time and financial resources. </a:t>
            </a:r>
          </a:p>
          <a:p>
            <a:pPr marL="457200" lvl="1" indent="0">
              <a:buNone/>
            </a:pPr>
            <a:endParaRPr lang="en-US" sz="1200" dirty="0"/>
          </a:p>
          <a:p>
            <a:pPr marL="400050"/>
            <a:r>
              <a:rPr lang="en-US" dirty="0" smtClean="0"/>
              <a:t>We </a:t>
            </a:r>
            <a:r>
              <a:rPr lang="en-US" dirty="0" smtClean="0"/>
              <a:t>reserved those for </a:t>
            </a:r>
            <a:r>
              <a:rPr lang="en-US" dirty="0" smtClean="0"/>
              <a:t>Phase 2 </a:t>
            </a:r>
            <a:r>
              <a:rPr lang="en-US" dirty="0" smtClean="0"/>
              <a:t>efforts.</a:t>
            </a:r>
          </a:p>
          <a:p>
            <a:pPr marL="457200" lvl="1" indent="0">
              <a:buNone/>
            </a:pP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1206982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smtClean="0"/>
              <a:t>Common Vision </a:t>
            </a:r>
            <a:r>
              <a:rPr lang="en-US" dirty="0" smtClean="0"/>
              <a:t>Report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en-US" dirty="0">
                <a:solidFill>
                  <a:srgbClr val="000000"/>
                </a:solidFill>
              </a:rPr>
              <a:t>Common Themes in Curricular </a:t>
            </a:r>
            <a:r>
              <a:rPr lang="en-US" altLang="en-US" dirty="0" smtClean="0">
                <a:solidFill>
                  <a:srgbClr val="000000"/>
                </a:solidFill>
              </a:rPr>
              <a:t>Guides</a:t>
            </a:r>
          </a:p>
          <a:p>
            <a:pPr marL="0" indent="0" algn="ctr">
              <a:buNone/>
            </a:pPr>
            <a:endParaRPr lang="en-US" altLang="en-US" sz="1200" dirty="0">
              <a:solidFill>
                <a:srgbClr val="000000"/>
              </a:solidFill>
            </a:endParaRPr>
          </a:p>
          <a:p>
            <a:r>
              <a:rPr lang="en-US" sz="2000" b="1" dirty="0" smtClean="0"/>
              <a:t>The </a:t>
            </a:r>
            <a:r>
              <a:rPr lang="en-US" sz="2000" b="1" dirty="0"/>
              <a:t>status quo is </a:t>
            </a:r>
            <a:r>
              <a:rPr lang="en-US" sz="2000" b="1" dirty="0" smtClean="0"/>
              <a:t>unacceptable</a:t>
            </a:r>
          </a:p>
          <a:p>
            <a:endParaRPr lang="en-US" altLang="en-US" sz="1000" b="1" dirty="0" smtClean="0">
              <a:solidFill>
                <a:srgbClr val="000000"/>
              </a:solidFill>
            </a:endParaRPr>
          </a:p>
          <a:p>
            <a:pPr>
              <a:spcBef>
                <a:spcPct val="0"/>
              </a:spcBef>
              <a:defRPr/>
            </a:pPr>
            <a:r>
              <a:rPr lang="en-US" altLang="en-US" sz="2000" dirty="0" smtClean="0">
                <a:solidFill>
                  <a:srgbClr val="000000"/>
                </a:solidFill>
              </a:rPr>
              <a:t>More </a:t>
            </a:r>
            <a:r>
              <a:rPr lang="en-US" altLang="en-US" sz="2000" b="1" dirty="0" smtClean="0">
                <a:solidFill>
                  <a:srgbClr val="000000"/>
                </a:solidFill>
              </a:rPr>
              <a:t>statistics, modeling, simulation, </a:t>
            </a:r>
            <a:r>
              <a:rPr lang="en-US" altLang="en-US" sz="2000" dirty="0" smtClean="0">
                <a:solidFill>
                  <a:srgbClr val="000000"/>
                </a:solidFill>
              </a:rPr>
              <a:t>and </a:t>
            </a:r>
            <a:r>
              <a:rPr lang="en-US" altLang="en-US" sz="2000" b="1" dirty="0" smtClean="0">
                <a:solidFill>
                  <a:srgbClr val="000000"/>
                </a:solidFill>
              </a:rPr>
              <a:t>computation</a:t>
            </a:r>
          </a:p>
          <a:p>
            <a:pPr>
              <a:spcBef>
                <a:spcPct val="0"/>
              </a:spcBef>
              <a:defRPr/>
            </a:pPr>
            <a:endParaRPr lang="en-US" altLang="en-US" sz="1000" b="1" dirty="0">
              <a:solidFill>
                <a:srgbClr val="000000"/>
              </a:solidFill>
            </a:endParaRPr>
          </a:p>
          <a:p>
            <a:pPr>
              <a:spcBef>
                <a:spcPct val="0"/>
              </a:spcBef>
              <a:defRPr/>
            </a:pPr>
            <a:r>
              <a:rPr lang="en-US" altLang="en-US" sz="2000" dirty="0">
                <a:solidFill>
                  <a:srgbClr val="000000"/>
                </a:solidFill>
              </a:rPr>
              <a:t>Less traditional lecturing &amp; more ‘</a:t>
            </a:r>
            <a:r>
              <a:rPr lang="en-US" altLang="en-US" sz="2000" b="1" dirty="0">
                <a:solidFill>
                  <a:srgbClr val="000000"/>
                </a:solidFill>
              </a:rPr>
              <a:t>active learning</a:t>
            </a:r>
            <a:r>
              <a:rPr lang="en-US" altLang="en-US" sz="2000" dirty="0">
                <a:solidFill>
                  <a:srgbClr val="000000"/>
                </a:solidFill>
              </a:rPr>
              <a:t>’ </a:t>
            </a:r>
            <a:r>
              <a:rPr lang="en-US" altLang="en-US" sz="2000" dirty="0" smtClean="0">
                <a:solidFill>
                  <a:srgbClr val="000000"/>
                </a:solidFill>
              </a:rPr>
              <a:t>techniques</a:t>
            </a:r>
          </a:p>
          <a:p>
            <a:pPr>
              <a:spcBef>
                <a:spcPct val="0"/>
              </a:spcBef>
              <a:defRPr/>
            </a:pPr>
            <a:endParaRPr lang="en-US" altLang="en-US" sz="1000" dirty="0">
              <a:solidFill>
                <a:srgbClr val="000000"/>
              </a:solidFill>
            </a:endParaRPr>
          </a:p>
          <a:p>
            <a:pPr>
              <a:spcBef>
                <a:spcPct val="0"/>
              </a:spcBef>
              <a:defRPr/>
            </a:pPr>
            <a:r>
              <a:rPr lang="en-US" altLang="en-US" sz="2000" b="1" dirty="0">
                <a:solidFill>
                  <a:srgbClr val="000000"/>
                </a:solidFill>
              </a:rPr>
              <a:t>Multiple </a:t>
            </a:r>
            <a:r>
              <a:rPr lang="en-US" altLang="en-US" sz="2000" b="1" dirty="0" smtClean="0">
                <a:solidFill>
                  <a:srgbClr val="000000"/>
                </a:solidFill>
              </a:rPr>
              <a:t>pathways</a:t>
            </a:r>
            <a:r>
              <a:rPr lang="en-US" altLang="en-US" sz="2000" dirty="0" smtClean="0">
                <a:solidFill>
                  <a:srgbClr val="000000"/>
                </a:solidFill>
              </a:rPr>
              <a:t>:</a:t>
            </a:r>
            <a:endParaRPr lang="en-US" altLang="en-US" sz="2000" b="1" dirty="0" smtClean="0">
              <a:solidFill>
                <a:srgbClr val="000000"/>
              </a:solidFill>
            </a:endParaRPr>
          </a:p>
          <a:p>
            <a:pPr lvl="1">
              <a:spcBef>
                <a:spcPct val="0"/>
              </a:spcBef>
              <a:defRPr/>
            </a:pPr>
            <a:r>
              <a:rPr lang="en-US" altLang="en-US" dirty="0">
                <a:solidFill>
                  <a:srgbClr val="000000"/>
                </a:solidFill>
              </a:rPr>
              <a:t>Through </a:t>
            </a:r>
            <a:r>
              <a:rPr lang="en-US" altLang="en-US" b="1" dirty="0">
                <a:solidFill>
                  <a:srgbClr val="000000"/>
                </a:solidFill>
              </a:rPr>
              <a:t>general</a:t>
            </a:r>
            <a:r>
              <a:rPr lang="en-US" altLang="en-US" dirty="0">
                <a:solidFill>
                  <a:srgbClr val="000000"/>
                </a:solidFill>
              </a:rPr>
              <a:t> </a:t>
            </a:r>
            <a:r>
              <a:rPr lang="en-US" altLang="en-US" b="1" dirty="0" smtClean="0">
                <a:solidFill>
                  <a:srgbClr val="000000"/>
                </a:solidFill>
              </a:rPr>
              <a:t>education (and dev </a:t>
            </a:r>
            <a:r>
              <a:rPr lang="en-US" altLang="en-US" b="1" dirty="0" err="1" smtClean="0">
                <a:solidFill>
                  <a:srgbClr val="000000"/>
                </a:solidFill>
              </a:rPr>
              <a:t>ed</a:t>
            </a:r>
            <a:r>
              <a:rPr lang="en-US" altLang="en-US" b="1" dirty="0" smtClean="0">
                <a:solidFill>
                  <a:srgbClr val="000000"/>
                </a:solidFill>
              </a:rPr>
              <a:t>)</a:t>
            </a:r>
            <a:r>
              <a:rPr lang="en-US" altLang="en-US" dirty="0" smtClean="0">
                <a:solidFill>
                  <a:srgbClr val="000000"/>
                </a:solidFill>
              </a:rPr>
              <a:t> </a:t>
            </a:r>
            <a:r>
              <a:rPr lang="en-US" altLang="en-US" dirty="0">
                <a:solidFill>
                  <a:srgbClr val="000000"/>
                </a:solidFill>
              </a:rPr>
              <a:t>mathematics and statistics</a:t>
            </a:r>
            <a:r>
              <a:rPr lang="en-US" altLang="en-US" sz="1800" dirty="0">
                <a:solidFill>
                  <a:srgbClr val="000000"/>
                </a:solidFill>
              </a:rPr>
              <a:t> requirements </a:t>
            </a:r>
            <a:endParaRPr lang="en-US" altLang="en-US" sz="1800" dirty="0" smtClean="0">
              <a:solidFill>
                <a:srgbClr val="000000"/>
              </a:solidFill>
            </a:endParaRPr>
          </a:p>
          <a:p>
            <a:pPr lvl="1">
              <a:spcBef>
                <a:spcPct val="0"/>
              </a:spcBef>
              <a:defRPr/>
            </a:pPr>
            <a:r>
              <a:rPr lang="en-US" altLang="en-US" dirty="0" smtClean="0">
                <a:solidFill>
                  <a:srgbClr val="000000"/>
                </a:solidFill>
              </a:rPr>
              <a:t>Into and </a:t>
            </a:r>
            <a:r>
              <a:rPr lang="en-US" altLang="en-US" dirty="0">
                <a:solidFill>
                  <a:srgbClr val="000000"/>
                </a:solidFill>
              </a:rPr>
              <a:t>through </a:t>
            </a:r>
            <a:r>
              <a:rPr lang="en-US" altLang="en-US" b="1" dirty="0">
                <a:solidFill>
                  <a:srgbClr val="000000"/>
                </a:solidFill>
              </a:rPr>
              <a:t>majors</a:t>
            </a:r>
            <a:r>
              <a:rPr lang="en-US" altLang="en-US" dirty="0">
                <a:solidFill>
                  <a:srgbClr val="000000"/>
                </a:solidFill>
              </a:rPr>
              <a:t> in the </a:t>
            </a:r>
            <a:r>
              <a:rPr lang="en-US" altLang="en-US" dirty="0" smtClean="0">
                <a:solidFill>
                  <a:srgbClr val="000000"/>
                </a:solidFill>
              </a:rPr>
              <a:t>mathematical sciences</a:t>
            </a:r>
            <a:r>
              <a:rPr lang="en-US" altLang="en-US" sz="2000" dirty="0" smtClean="0">
                <a:solidFill>
                  <a:srgbClr val="000000"/>
                </a:solidFill>
              </a:rPr>
              <a:t> </a:t>
            </a:r>
          </a:p>
          <a:p>
            <a:pPr>
              <a:spcBef>
                <a:spcPct val="0"/>
              </a:spcBef>
              <a:defRPr/>
            </a:pPr>
            <a:endParaRPr lang="en-US" altLang="en-US" sz="1000" dirty="0">
              <a:solidFill>
                <a:srgbClr val="000000"/>
              </a:solidFill>
            </a:endParaRPr>
          </a:p>
          <a:p>
            <a:r>
              <a:rPr lang="en-US" altLang="en-US" sz="2000" dirty="0">
                <a:solidFill>
                  <a:srgbClr val="000000"/>
                </a:solidFill>
              </a:rPr>
              <a:t>Increasing role of </a:t>
            </a:r>
            <a:r>
              <a:rPr lang="en-US" altLang="en-US" sz="2000" b="1" dirty="0">
                <a:solidFill>
                  <a:srgbClr val="000000"/>
                </a:solidFill>
              </a:rPr>
              <a:t>two-year </a:t>
            </a:r>
            <a:r>
              <a:rPr lang="en-US" altLang="en-US" sz="2000" b="1" dirty="0" smtClean="0">
                <a:solidFill>
                  <a:srgbClr val="000000"/>
                </a:solidFill>
              </a:rPr>
              <a:t>colleges</a:t>
            </a:r>
          </a:p>
          <a:p>
            <a:pPr marL="0" indent="0">
              <a:buNone/>
            </a:pPr>
            <a:endParaRPr lang="en-US" altLang="en-US" sz="1000" b="1" dirty="0" smtClean="0">
              <a:solidFill>
                <a:srgbClr val="000000"/>
              </a:solidFill>
            </a:endParaRPr>
          </a:p>
          <a:p>
            <a:pPr>
              <a:spcBef>
                <a:spcPct val="0"/>
              </a:spcBef>
              <a:defRPr/>
            </a:pPr>
            <a:r>
              <a:rPr lang="en-US" altLang="en-US" sz="2000" dirty="0">
                <a:solidFill>
                  <a:srgbClr val="000000"/>
                </a:solidFill>
              </a:rPr>
              <a:t>Attention to student </a:t>
            </a:r>
            <a:r>
              <a:rPr lang="en-US" altLang="en-US" sz="2000" b="1" dirty="0">
                <a:solidFill>
                  <a:srgbClr val="000000"/>
                </a:solidFill>
              </a:rPr>
              <a:t>transitions</a:t>
            </a:r>
            <a:r>
              <a:rPr lang="en-US" altLang="en-US" sz="2000" dirty="0">
                <a:solidFill>
                  <a:srgbClr val="000000"/>
                </a:solidFill>
              </a:rPr>
              <a:t> &amp; </a:t>
            </a:r>
            <a:r>
              <a:rPr lang="en-US" altLang="en-US" sz="2000" b="1" dirty="0">
                <a:solidFill>
                  <a:srgbClr val="000000"/>
                </a:solidFill>
              </a:rPr>
              <a:t>transfer</a:t>
            </a:r>
            <a:r>
              <a:rPr lang="en-US" altLang="en-US" sz="2000" dirty="0">
                <a:solidFill>
                  <a:srgbClr val="000000"/>
                </a:solidFill>
              </a:rPr>
              <a:t> between institutions </a:t>
            </a:r>
          </a:p>
          <a:p>
            <a:pPr>
              <a:spcBef>
                <a:spcPct val="0"/>
              </a:spcBef>
              <a:defRPr/>
            </a:pPr>
            <a:endParaRPr lang="en-US" altLang="en-US" sz="1000" dirty="0">
              <a:solidFill>
                <a:srgbClr val="000000"/>
              </a:solidFill>
            </a:endParaRPr>
          </a:p>
          <a:p>
            <a:pPr>
              <a:spcBef>
                <a:spcPct val="0"/>
              </a:spcBef>
              <a:defRPr/>
            </a:pPr>
            <a:r>
              <a:rPr lang="en-US" altLang="en-US" sz="2000" b="1" dirty="0">
                <a:solidFill>
                  <a:srgbClr val="000000"/>
                </a:solidFill>
              </a:rPr>
              <a:t>Technology</a:t>
            </a:r>
            <a:r>
              <a:rPr lang="en-US" altLang="en-US" sz="2000" dirty="0">
                <a:solidFill>
                  <a:srgbClr val="000000"/>
                </a:solidFill>
              </a:rPr>
              <a:t> to enhance student learning</a:t>
            </a:r>
          </a:p>
          <a:p>
            <a:endParaRPr lang="en-US" altLang="en-US" sz="2000" b="1" dirty="0">
              <a:solidFill>
                <a:srgbClr val="000000"/>
              </a:solidFill>
            </a:endParaRP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453211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smtClean="0"/>
              <a:t>Common Vision </a:t>
            </a:r>
            <a:r>
              <a:rPr lang="en-US" dirty="0" smtClean="0"/>
              <a:t>Report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en-US" dirty="0" smtClean="0">
                <a:solidFill>
                  <a:srgbClr val="000000"/>
                </a:solidFill>
              </a:rPr>
              <a:t>Other Important Themes </a:t>
            </a:r>
          </a:p>
          <a:p>
            <a:pPr marL="0" indent="0">
              <a:spcBef>
                <a:spcPct val="0"/>
              </a:spcBef>
              <a:buNone/>
              <a:defRPr/>
            </a:pPr>
            <a:endParaRPr lang="en-US" altLang="en-US" sz="1000" b="1" dirty="0">
              <a:solidFill>
                <a:srgbClr val="000000"/>
              </a:solidFill>
            </a:endParaRPr>
          </a:p>
          <a:p>
            <a:pPr>
              <a:spcBef>
                <a:spcPct val="0"/>
              </a:spcBef>
              <a:defRPr/>
            </a:pPr>
            <a:r>
              <a:rPr lang="en-US" altLang="en-US" sz="2000" dirty="0">
                <a:solidFill>
                  <a:srgbClr val="000000"/>
                </a:solidFill>
              </a:rPr>
              <a:t>Future </a:t>
            </a:r>
            <a:r>
              <a:rPr lang="en-US" altLang="en-US" sz="2000" dirty="0" smtClean="0">
                <a:solidFill>
                  <a:srgbClr val="000000"/>
                </a:solidFill>
              </a:rPr>
              <a:t>teachers</a:t>
            </a:r>
          </a:p>
          <a:p>
            <a:pPr lvl="1">
              <a:spcBef>
                <a:spcPct val="0"/>
              </a:spcBef>
              <a:defRPr/>
            </a:pPr>
            <a:r>
              <a:rPr lang="en-US" altLang="en-US" sz="1800" dirty="0" smtClean="0">
                <a:solidFill>
                  <a:srgbClr val="000000"/>
                </a:solidFill>
              </a:rPr>
              <a:t>The specialized knowledge needed for teaching is distinct from the knowledge needed for other math-intensive professions (</a:t>
            </a:r>
            <a:r>
              <a:rPr lang="en-US" altLang="en-US" sz="1800" b="1" dirty="0" smtClean="0">
                <a:solidFill>
                  <a:srgbClr val="000000"/>
                </a:solidFill>
              </a:rPr>
              <a:t>different</a:t>
            </a:r>
            <a:r>
              <a:rPr lang="en-US" altLang="en-US" sz="1800" dirty="0" smtClean="0">
                <a:solidFill>
                  <a:srgbClr val="000000"/>
                </a:solidFill>
              </a:rPr>
              <a:t>, </a:t>
            </a:r>
            <a:r>
              <a:rPr lang="en-US" altLang="en-US" sz="1800" b="1" dirty="0" smtClean="0">
                <a:solidFill>
                  <a:srgbClr val="000000"/>
                </a:solidFill>
              </a:rPr>
              <a:t>not</a:t>
            </a:r>
            <a:r>
              <a:rPr lang="en-US" altLang="en-US" sz="1800" dirty="0" smtClean="0">
                <a:solidFill>
                  <a:srgbClr val="000000"/>
                </a:solidFill>
              </a:rPr>
              <a:t> </a:t>
            </a:r>
            <a:r>
              <a:rPr lang="en-US" altLang="en-US" sz="1800" b="1" dirty="0" smtClean="0">
                <a:solidFill>
                  <a:srgbClr val="000000"/>
                </a:solidFill>
              </a:rPr>
              <a:t>less</a:t>
            </a:r>
            <a:r>
              <a:rPr lang="en-US" altLang="en-US" sz="1800" dirty="0" smtClean="0">
                <a:solidFill>
                  <a:srgbClr val="000000"/>
                </a:solidFill>
              </a:rPr>
              <a:t>)</a:t>
            </a:r>
          </a:p>
          <a:p>
            <a:pPr lvl="1">
              <a:spcBef>
                <a:spcPct val="0"/>
              </a:spcBef>
              <a:defRPr/>
            </a:pPr>
            <a:r>
              <a:rPr lang="en-US" altLang="en-US" sz="1800" dirty="0" smtClean="0">
                <a:solidFill>
                  <a:srgbClr val="000000"/>
                </a:solidFill>
              </a:rPr>
              <a:t>2001 CBMS MET report, 2012 CBMS MET II report</a:t>
            </a:r>
          </a:p>
          <a:p>
            <a:pPr>
              <a:spcBef>
                <a:spcPct val="0"/>
              </a:spcBef>
              <a:defRPr/>
            </a:pPr>
            <a:endParaRPr lang="en-US" altLang="en-US" sz="1000" b="1" dirty="0">
              <a:solidFill>
                <a:srgbClr val="000000"/>
              </a:solidFill>
            </a:endParaRPr>
          </a:p>
          <a:p>
            <a:pPr>
              <a:spcBef>
                <a:spcPct val="0"/>
              </a:spcBef>
              <a:defRPr/>
            </a:pPr>
            <a:r>
              <a:rPr lang="en-US" altLang="en-US" sz="2000" dirty="0" smtClean="0">
                <a:solidFill>
                  <a:srgbClr val="000000"/>
                </a:solidFill>
              </a:rPr>
              <a:t>Failure rates</a:t>
            </a:r>
          </a:p>
          <a:p>
            <a:pPr lvl="1">
              <a:spcBef>
                <a:spcPct val="0"/>
              </a:spcBef>
              <a:defRPr/>
            </a:pPr>
            <a:r>
              <a:rPr lang="en-US" altLang="en-US" sz="1800" dirty="0" smtClean="0">
                <a:solidFill>
                  <a:srgbClr val="000000"/>
                </a:solidFill>
              </a:rPr>
              <a:t>The high rate of failure in post-secondary math classes is an </a:t>
            </a:r>
            <a:r>
              <a:rPr lang="en-US" altLang="en-US" sz="1800" b="1" dirty="0" smtClean="0">
                <a:solidFill>
                  <a:srgbClr val="000000"/>
                </a:solidFill>
              </a:rPr>
              <a:t>embarrassment</a:t>
            </a:r>
            <a:r>
              <a:rPr lang="en-US" altLang="en-US" sz="1800" dirty="0" smtClean="0">
                <a:solidFill>
                  <a:srgbClr val="000000"/>
                </a:solidFill>
              </a:rPr>
              <a:t> to our profession</a:t>
            </a:r>
          </a:p>
          <a:p>
            <a:pPr lvl="1">
              <a:spcBef>
                <a:spcPct val="0"/>
              </a:spcBef>
              <a:defRPr/>
            </a:pPr>
            <a:r>
              <a:rPr lang="en-US" altLang="en-US" sz="1800" dirty="0" smtClean="0">
                <a:solidFill>
                  <a:srgbClr val="000000"/>
                </a:solidFill>
              </a:rPr>
              <a:t>Math courses are the most significant barrier to degree completion in </a:t>
            </a:r>
          </a:p>
          <a:p>
            <a:pPr marL="457200" lvl="1" indent="0">
              <a:spcBef>
                <a:spcPct val="0"/>
              </a:spcBef>
              <a:buNone/>
              <a:defRPr/>
            </a:pPr>
            <a:r>
              <a:rPr lang="en-US" altLang="en-US" sz="1800" b="1" dirty="0">
                <a:solidFill>
                  <a:srgbClr val="000000"/>
                </a:solidFill>
              </a:rPr>
              <a:t> </a:t>
            </a:r>
            <a:r>
              <a:rPr lang="en-US" altLang="en-US" sz="1800" b="1" dirty="0" smtClean="0">
                <a:solidFill>
                  <a:srgbClr val="000000"/>
                </a:solidFill>
              </a:rPr>
              <a:t>   all</a:t>
            </a:r>
            <a:r>
              <a:rPr lang="en-US" altLang="en-US" sz="1800" dirty="0" smtClean="0">
                <a:solidFill>
                  <a:srgbClr val="000000"/>
                </a:solidFill>
              </a:rPr>
              <a:t> </a:t>
            </a:r>
            <a:r>
              <a:rPr lang="en-US" altLang="en-US" sz="1800" b="1" dirty="0" smtClean="0">
                <a:solidFill>
                  <a:srgbClr val="000000"/>
                </a:solidFill>
              </a:rPr>
              <a:t>fields</a:t>
            </a:r>
            <a:endParaRPr lang="en-US" altLang="en-US" sz="1800" b="1" dirty="0">
              <a:solidFill>
                <a:srgbClr val="000000"/>
              </a:solidFill>
            </a:endParaRPr>
          </a:p>
          <a:p>
            <a:pPr>
              <a:spcBef>
                <a:spcPct val="0"/>
              </a:spcBef>
              <a:defRPr/>
            </a:pPr>
            <a:endParaRPr lang="en-US" altLang="en-US" sz="1000" b="1" dirty="0">
              <a:solidFill>
                <a:srgbClr val="000000"/>
              </a:solidFill>
            </a:endParaRPr>
          </a:p>
          <a:p>
            <a:pPr>
              <a:spcBef>
                <a:spcPct val="0"/>
              </a:spcBef>
              <a:defRPr/>
            </a:pPr>
            <a:endParaRPr lang="en-US" altLang="en-US" sz="20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4423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smtClean="0"/>
              <a:t>Common Vision </a:t>
            </a:r>
            <a:r>
              <a:rPr lang="en-US" dirty="0" smtClean="0"/>
              <a:t>Report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en-US" dirty="0" smtClean="0">
                <a:solidFill>
                  <a:srgbClr val="000000"/>
                </a:solidFill>
              </a:rPr>
              <a:t>Other Important Themes </a:t>
            </a:r>
          </a:p>
          <a:p>
            <a:pPr marL="0" indent="0" algn="ctr">
              <a:buNone/>
            </a:pPr>
            <a:endParaRPr lang="en-US" altLang="en-US" sz="1200" dirty="0">
              <a:solidFill>
                <a:srgbClr val="000000"/>
              </a:solidFill>
            </a:endParaRPr>
          </a:p>
          <a:p>
            <a:pPr>
              <a:spcBef>
                <a:spcPct val="0"/>
              </a:spcBef>
              <a:defRPr/>
            </a:pPr>
            <a:r>
              <a:rPr lang="en-US" altLang="en-US" sz="2000" dirty="0" smtClean="0">
                <a:solidFill>
                  <a:srgbClr val="000000"/>
                </a:solidFill>
              </a:rPr>
              <a:t>Student diversity</a:t>
            </a:r>
            <a:endParaRPr lang="en-US" altLang="en-US" sz="600" dirty="0">
              <a:solidFill>
                <a:srgbClr val="000000"/>
              </a:solidFill>
            </a:endParaRPr>
          </a:p>
          <a:p>
            <a:pPr lvl="1">
              <a:spcBef>
                <a:spcPct val="0"/>
              </a:spcBef>
              <a:defRPr/>
            </a:pPr>
            <a:r>
              <a:rPr lang="en-US" altLang="en-US" sz="1800" dirty="0" smtClean="0">
                <a:solidFill>
                  <a:srgbClr val="000000"/>
                </a:solidFill>
              </a:rPr>
              <a:t>Our inability to attract and retain  a diverse student population in the mathematical sciences is a </a:t>
            </a:r>
            <a:r>
              <a:rPr lang="en-US" altLang="en-US" sz="1800" b="1" dirty="0" smtClean="0">
                <a:solidFill>
                  <a:srgbClr val="000000"/>
                </a:solidFill>
              </a:rPr>
              <a:t>dreadful shortcoming that must be remedied</a:t>
            </a:r>
          </a:p>
          <a:p>
            <a:pPr lvl="1">
              <a:spcBef>
                <a:spcPct val="0"/>
              </a:spcBef>
              <a:defRPr/>
            </a:pPr>
            <a:r>
              <a:rPr lang="en-US" altLang="en-US" sz="1800" dirty="0" smtClean="0">
                <a:solidFill>
                  <a:srgbClr val="000000"/>
                </a:solidFill>
              </a:rPr>
              <a:t>1998: Stiff &amp; Harvey called the mathematics classroom one of the most segregated places in the U.S. </a:t>
            </a:r>
          </a:p>
          <a:p>
            <a:pPr lvl="1">
              <a:spcBef>
                <a:spcPct val="0"/>
              </a:spcBef>
              <a:defRPr/>
            </a:pPr>
            <a:r>
              <a:rPr lang="en-US" altLang="en-US" sz="1800" dirty="0" smtClean="0">
                <a:solidFill>
                  <a:srgbClr val="000000"/>
                </a:solidFill>
              </a:rPr>
              <a:t>Today: Upper-level mathematics classes remain predominantly white</a:t>
            </a:r>
          </a:p>
          <a:p>
            <a:pPr lvl="1">
              <a:spcBef>
                <a:spcPct val="0"/>
              </a:spcBef>
              <a:defRPr/>
            </a:pPr>
            <a:r>
              <a:rPr lang="en-US" altLang="en-US" sz="1800" dirty="0" smtClean="0">
                <a:solidFill>
                  <a:srgbClr val="000000"/>
                </a:solidFill>
              </a:rPr>
              <a:t>Today: The performance gap in mathematics is evident as early as 4</a:t>
            </a:r>
            <a:r>
              <a:rPr lang="en-US" altLang="en-US" sz="1800" baseline="30000" dirty="0" smtClean="0">
                <a:solidFill>
                  <a:srgbClr val="000000"/>
                </a:solidFill>
              </a:rPr>
              <a:t>th</a:t>
            </a:r>
            <a:r>
              <a:rPr lang="en-US" altLang="en-US" sz="1800" dirty="0" smtClean="0">
                <a:solidFill>
                  <a:srgbClr val="000000"/>
                </a:solidFill>
              </a:rPr>
              <a:t> grade </a:t>
            </a:r>
          </a:p>
          <a:p>
            <a:pPr lvl="1">
              <a:spcBef>
                <a:spcPct val="0"/>
              </a:spcBef>
              <a:defRPr/>
            </a:pPr>
            <a:r>
              <a:rPr lang="en-US" altLang="en-US" sz="1800" dirty="0" smtClean="0">
                <a:solidFill>
                  <a:srgbClr val="000000"/>
                </a:solidFill>
              </a:rPr>
              <a:t>It is </a:t>
            </a:r>
            <a:r>
              <a:rPr lang="en-US" altLang="en-US" sz="1800" b="1" dirty="0" smtClean="0">
                <a:solidFill>
                  <a:srgbClr val="000000"/>
                </a:solidFill>
              </a:rPr>
              <a:t>our</a:t>
            </a:r>
            <a:r>
              <a:rPr lang="en-US" altLang="en-US" sz="1800" dirty="0" smtClean="0">
                <a:solidFill>
                  <a:srgbClr val="000000"/>
                </a:solidFill>
              </a:rPr>
              <a:t> </a:t>
            </a:r>
            <a:r>
              <a:rPr lang="en-US" altLang="en-US" sz="1800" b="1" dirty="0" smtClean="0">
                <a:solidFill>
                  <a:srgbClr val="000000"/>
                </a:solidFill>
              </a:rPr>
              <a:t>responsibility</a:t>
            </a:r>
            <a:r>
              <a:rPr lang="en-US" altLang="en-US" sz="1800" dirty="0" smtClean="0">
                <a:solidFill>
                  <a:srgbClr val="000000"/>
                </a:solidFill>
              </a:rPr>
              <a:t> to remove barriers, we </a:t>
            </a:r>
            <a:r>
              <a:rPr lang="en-US" altLang="en-US" sz="1800" b="1" dirty="0" smtClean="0">
                <a:solidFill>
                  <a:srgbClr val="000000"/>
                </a:solidFill>
              </a:rPr>
              <a:t>should</a:t>
            </a:r>
            <a:r>
              <a:rPr lang="en-US" altLang="en-US" sz="1800" dirty="0" smtClean="0">
                <a:solidFill>
                  <a:srgbClr val="000000"/>
                </a:solidFill>
              </a:rPr>
              <a:t> </a:t>
            </a:r>
            <a:r>
              <a:rPr lang="en-US" altLang="en-US" sz="1800" b="1" dirty="0" smtClean="0">
                <a:solidFill>
                  <a:srgbClr val="000000"/>
                </a:solidFill>
              </a:rPr>
              <a:t>not</a:t>
            </a:r>
            <a:r>
              <a:rPr lang="en-US" altLang="en-US" sz="1800" dirty="0" smtClean="0">
                <a:solidFill>
                  <a:srgbClr val="000000"/>
                </a:solidFill>
              </a:rPr>
              <a:t> presuppose minorities and women are less capable or less prepared </a:t>
            </a:r>
            <a:endParaRPr lang="en-US" altLang="en-US" sz="20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8628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/>
              <a:t>Common Vision </a:t>
            </a:r>
            <a:r>
              <a:rPr lang="en-US" dirty="0" smtClean="0"/>
              <a:t>Report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Call to Action</a:t>
            </a:r>
          </a:p>
          <a:p>
            <a:pPr marL="0" indent="0">
              <a:buNone/>
            </a:pPr>
            <a:endParaRPr lang="en-US" sz="1200" dirty="0"/>
          </a:p>
          <a:p>
            <a:r>
              <a:rPr lang="en-US" sz="2000" dirty="0" smtClean="0"/>
              <a:t>This </a:t>
            </a:r>
            <a:r>
              <a:rPr lang="en-US" sz="2000" dirty="0"/>
              <a:t>work should aim to </a:t>
            </a:r>
            <a:r>
              <a:rPr lang="en-US" sz="2000" b="1" dirty="0"/>
              <a:t>narrow the gap</a:t>
            </a:r>
            <a:r>
              <a:rPr lang="en-US" sz="2000" dirty="0"/>
              <a:t> between mathematics as </a:t>
            </a:r>
            <a:r>
              <a:rPr lang="en-US" sz="2000" b="1" dirty="0"/>
              <a:t>practiced</a:t>
            </a:r>
            <a:r>
              <a:rPr lang="en-US" sz="2000" dirty="0"/>
              <a:t> in the academy and other employment sectors and mathematics as </a:t>
            </a:r>
            <a:r>
              <a:rPr lang="en-US" sz="2000" b="1" dirty="0"/>
              <a:t>experienced in higher education's instructional </a:t>
            </a:r>
            <a:r>
              <a:rPr lang="en-US" sz="2000" b="1" dirty="0" smtClean="0"/>
              <a:t>programs.</a:t>
            </a:r>
          </a:p>
          <a:p>
            <a:pPr marL="0" indent="0">
              <a:buNone/>
            </a:pPr>
            <a:endParaRPr lang="en-US" sz="1000" b="1" dirty="0" smtClean="0"/>
          </a:p>
          <a:p>
            <a:r>
              <a:rPr lang="en-US" sz="2000" dirty="0" smtClean="0"/>
              <a:t>“Collective </a:t>
            </a:r>
            <a:r>
              <a:rPr lang="en-US" sz="2000" dirty="0"/>
              <a:t>action”</a:t>
            </a:r>
          </a:p>
          <a:p>
            <a:pPr lvl="1"/>
            <a:r>
              <a:rPr lang="en-US" sz="1800" dirty="0"/>
              <a:t>A coordinated effort supported by major players from all existing sectors is more effective than an array of new initiatives and organizations. (</a:t>
            </a:r>
            <a:r>
              <a:rPr lang="en-US" sz="1800" dirty="0" err="1"/>
              <a:t>Kania</a:t>
            </a:r>
            <a:r>
              <a:rPr lang="en-US" sz="1800" dirty="0"/>
              <a:t> &amp; Kramer, 2011, on “collective impact</a:t>
            </a:r>
            <a:r>
              <a:rPr lang="en-US" sz="1800" dirty="0" smtClean="0"/>
              <a:t>”)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4191353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Moving Forward - Build, Collaborate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sz="1200" dirty="0" smtClean="0"/>
          </a:p>
          <a:p>
            <a:r>
              <a:rPr lang="en-US" sz="2000" dirty="0" smtClean="0"/>
              <a:t>The report proposes </a:t>
            </a:r>
            <a:r>
              <a:rPr lang="en-US" sz="2000" dirty="0"/>
              <a:t>a path forward for </a:t>
            </a:r>
            <a:r>
              <a:rPr lang="en-US" sz="2000" dirty="0" smtClean="0"/>
              <a:t>continued collaboration. </a:t>
            </a:r>
            <a:r>
              <a:rPr lang="en-US" sz="2000" b="1" dirty="0" smtClean="0"/>
              <a:t>Critical to </a:t>
            </a:r>
            <a:r>
              <a:rPr lang="en-US" sz="2000" b="1" smtClean="0"/>
              <a:t>our success.</a:t>
            </a:r>
            <a:r>
              <a:rPr lang="en-US" sz="2000" smtClean="0"/>
              <a:t> </a:t>
            </a:r>
            <a:endParaRPr lang="en-US" sz="2000" dirty="0" smtClean="0"/>
          </a:p>
          <a:p>
            <a:endParaRPr lang="en-US" sz="2000" dirty="0"/>
          </a:p>
          <a:p>
            <a:r>
              <a:rPr lang="en-US" sz="2000" dirty="0"/>
              <a:t>We do </a:t>
            </a:r>
            <a:r>
              <a:rPr lang="en-US" sz="2000" b="1" dirty="0"/>
              <a:t>not</a:t>
            </a:r>
            <a:r>
              <a:rPr lang="en-US" sz="2000" dirty="0"/>
              <a:t> view the distinct efforts of various associations as </a:t>
            </a:r>
            <a:r>
              <a:rPr lang="en-US" sz="2000" b="1" dirty="0"/>
              <a:t>competing</a:t>
            </a:r>
            <a:r>
              <a:rPr lang="en-US" sz="2000" dirty="0"/>
              <a:t> efforts, but instead as the basis and strong foundation for collective action that is informed by a variety of perspectives.</a:t>
            </a:r>
          </a:p>
          <a:p>
            <a:endParaRPr lang="en-US" sz="2000" dirty="0"/>
          </a:p>
          <a:p>
            <a:endParaRPr lang="en-US" sz="2000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0284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Building, Collaborating – Principles 	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Two profound principles will help ensure our forward progress and success (and are reflected in these recent efforts):</a:t>
            </a:r>
          </a:p>
          <a:p>
            <a:endParaRPr lang="en-US" dirty="0"/>
          </a:p>
          <a:p>
            <a:pPr marL="0" indent="0" algn="ctr">
              <a:buNone/>
            </a:pPr>
            <a:r>
              <a:rPr lang="en-US" dirty="0" smtClean="0"/>
              <a:t>We </a:t>
            </a:r>
            <a:r>
              <a:rPr lang="en-US" b="1" u="sng" dirty="0" smtClean="0"/>
              <a:t>must</a:t>
            </a:r>
            <a:r>
              <a:rPr lang="en-US" dirty="0"/>
              <a:t> </a:t>
            </a:r>
            <a:r>
              <a:rPr lang="en-US" dirty="0" smtClean="0"/>
              <a:t>stop reinventing the wheel.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en-US" dirty="0" smtClean="0"/>
              <a:t>We </a:t>
            </a:r>
            <a:r>
              <a:rPr lang="en-US" b="1" u="sng" dirty="0" smtClean="0"/>
              <a:t>especially</a:t>
            </a:r>
            <a:r>
              <a:rPr lang="en-US" dirty="0" smtClean="0"/>
              <a:t> must stop reinventing the flat tire.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2763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Challenges facing our community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spcBef>
                <a:spcPct val="0"/>
              </a:spcBef>
              <a:buNone/>
              <a:defRPr/>
            </a:pPr>
            <a:r>
              <a:rPr lang="en-US" altLang="en-US" dirty="0" smtClean="0">
                <a:solidFill>
                  <a:srgbClr val="000000"/>
                </a:solidFill>
              </a:rPr>
              <a:t>Mathematics and statistics </a:t>
            </a:r>
            <a:r>
              <a:rPr lang="en-US" altLang="en-US" dirty="0">
                <a:solidFill>
                  <a:srgbClr val="000000"/>
                </a:solidFill>
              </a:rPr>
              <a:t>courses function as gateways </a:t>
            </a:r>
            <a:r>
              <a:rPr lang="en-US" altLang="en-US" dirty="0" smtClean="0">
                <a:solidFill>
                  <a:srgbClr val="000000"/>
                </a:solidFill>
              </a:rPr>
              <a:t>to many </a:t>
            </a:r>
            <a:r>
              <a:rPr lang="en-US" altLang="en-US" dirty="0">
                <a:solidFill>
                  <a:srgbClr val="000000"/>
                </a:solidFill>
              </a:rPr>
              <a:t>majors </a:t>
            </a:r>
            <a:r>
              <a:rPr lang="en-US" altLang="en-US" dirty="0" smtClean="0">
                <a:solidFill>
                  <a:srgbClr val="000000"/>
                </a:solidFill>
              </a:rPr>
              <a:t>and are crucial </a:t>
            </a:r>
            <a:r>
              <a:rPr lang="en-US" altLang="en-US" dirty="0">
                <a:solidFill>
                  <a:srgbClr val="000000"/>
                </a:solidFill>
              </a:rPr>
              <a:t>for preparing scientifically literate citizens. Yet: </a:t>
            </a:r>
            <a:endParaRPr lang="en-US" altLang="en-US" dirty="0" smtClean="0">
              <a:solidFill>
                <a:srgbClr val="000000"/>
              </a:solidFill>
            </a:endParaRPr>
          </a:p>
          <a:p>
            <a:pPr marL="0" indent="0">
              <a:spcBef>
                <a:spcPct val="0"/>
              </a:spcBef>
              <a:buNone/>
              <a:defRPr/>
            </a:pPr>
            <a:endParaRPr lang="en-US" altLang="en-US" sz="1200" dirty="0">
              <a:solidFill>
                <a:srgbClr val="000000"/>
              </a:solidFill>
            </a:endParaRPr>
          </a:p>
          <a:p>
            <a:pPr>
              <a:spcBef>
                <a:spcPct val="0"/>
              </a:spcBef>
              <a:defRPr/>
            </a:pPr>
            <a:r>
              <a:rPr lang="en-US" altLang="en-US" sz="2000" dirty="0">
                <a:solidFill>
                  <a:srgbClr val="000000"/>
                </a:solidFill>
              </a:rPr>
              <a:t>Only </a:t>
            </a:r>
            <a:r>
              <a:rPr lang="en-US" altLang="en-US" sz="2000" b="1" dirty="0">
                <a:solidFill>
                  <a:srgbClr val="000000"/>
                </a:solidFill>
              </a:rPr>
              <a:t>~50% </a:t>
            </a:r>
            <a:r>
              <a:rPr lang="en-US" altLang="en-US" sz="2000" dirty="0">
                <a:solidFill>
                  <a:srgbClr val="000000"/>
                </a:solidFill>
              </a:rPr>
              <a:t>of students earn a grade of A, B, or C in </a:t>
            </a:r>
            <a:r>
              <a:rPr lang="en-US" altLang="en-US" sz="2000" dirty="0" smtClean="0">
                <a:solidFill>
                  <a:srgbClr val="000000"/>
                </a:solidFill>
              </a:rPr>
              <a:t>college </a:t>
            </a:r>
            <a:r>
              <a:rPr lang="en-US" altLang="en-US" sz="2000" dirty="0">
                <a:solidFill>
                  <a:srgbClr val="000000"/>
                </a:solidFill>
              </a:rPr>
              <a:t>algebra courses.</a:t>
            </a:r>
          </a:p>
          <a:p>
            <a:pPr>
              <a:spcBef>
                <a:spcPct val="0"/>
              </a:spcBef>
              <a:defRPr/>
            </a:pPr>
            <a:endParaRPr lang="en-US" altLang="en-US" sz="2000" dirty="0" smtClean="0">
              <a:solidFill>
                <a:srgbClr val="000000"/>
              </a:solidFill>
            </a:endParaRPr>
          </a:p>
          <a:p>
            <a:pPr>
              <a:spcBef>
                <a:spcPct val="0"/>
              </a:spcBef>
              <a:defRPr/>
            </a:pPr>
            <a:r>
              <a:rPr lang="en-US" altLang="en-US" sz="2000" dirty="0" smtClean="0">
                <a:solidFill>
                  <a:srgbClr val="000000"/>
                </a:solidFill>
              </a:rPr>
              <a:t>Women </a:t>
            </a:r>
            <a:r>
              <a:rPr lang="en-US" altLang="en-US" sz="2000" dirty="0">
                <a:solidFill>
                  <a:srgbClr val="000000"/>
                </a:solidFill>
              </a:rPr>
              <a:t>are </a:t>
            </a:r>
            <a:r>
              <a:rPr lang="en-US" altLang="en-US" sz="2000" b="1" dirty="0">
                <a:solidFill>
                  <a:srgbClr val="000000"/>
                </a:solidFill>
              </a:rPr>
              <a:t>almost twice as likely </a:t>
            </a:r>
            <a:r>
              <a:rPr lang="en-US" altLang="en-US" sz="2000" dirty="0">
                <a:solidFill>
                  <a:srgbClr val="000000"/>
                </a:solidFill>
              </a:rPr>
              <a:t>as men to </a:t>
            </a:r>
            <a:r>
              <a:rPr lang="en-US" altLang="en-US" sz="2000" dirty="0" smtClean="0">
                <a:solidFill>
                  <a:srgbClr val="000000"/>
                </a:solidFill>
              </a:rPr>
              <a:t>choose not </a:t>
            </a:r>
            <a:r>
              <a:rPr lang="en-US" altLang="en-US" sz="2000" dirty="0">
                <a:solidFill>
                  <a:srgbClr val="000000"/>
                </a:solidFill>
              </a:rPr>
              <a:t>to continue beyond </a:t>
            </a:r>
            <a:r>
              <a:rPr lang="en-US" altLang="en-US" sz="2000" dirty="0" err="1">
                <a:solidFill>
                  <a:srgbClr val="000000"/>
                </a:solidFill>
              </a:rPr>
              <a:t>Calc</a:t>
            </a:r>
            <a:r>
              <a:rPr lang="en-US" altLang="en-US" sz="2000" dirty="0">
                <a:solidFill>
                  <a:srgbClr val="000000"/>
                </a:solidFill>
              </a:rPr>
              <a:t> I, even when </a:t>
            </a:r>
            <a:r>
              <a:rPr lang="en-US" altLang="en-US" sz="2000" dirty="0" err="1">
                <a:solidFill>
                  <a:srgbClr val="000000"/>
                </a:solidFill>
              </a:rPr>
              <a:t>Calc</a:t>
            </a:r>
            <a:r>
              <a:rPr lang="en-US" altLang="en-US" sz="2000" dirty="0">
                <a:solidFill>
                  <a:srgbClr val="000000"/>
                </a:solidFill>
              </a:rPr>
              <a:t> II is </a:t>
            </a:r>
            <a:r>
              <a:rPr lang="en-US" altLang="en-US" sz="2000" dirty="0" smtClean="0">
                <a:solidFill>
                  <a:srgbClr val="000000"/>
                </a:solidFill>
              </a:rPr>
              <a:t>required </a:t>
            </a:r>
            <a:r>
              <a:rPr lang="en-US" altLang="en-US" sz="2000" dirty="0">
                <a:solidFill>
                  <a:srgbClr val="000000"/>
                </a:solidFill>
              </a:rPr>
              <a:t>for their intended major</a:t>
            </a:r>
            <a:r>
              <a:rPr lang="en-US" altLang="en-US" sz="2000" dirty="0" smtClean="0">
                <a:solidFill>
                  <a:srgbClr val="000000"/>
                </a:solidFill>
              </a:rPr>
              <a:t>.</a:t>
            </a:r>
            <a:endParaRPr lang="en-US" altLang="en-US" sz="20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8905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en-US" sz="3200" dirty="0" smtClean="0"/>
          </a:p>
          <a:p>
            <a:pPr marL="0" indent="0" algn="ctr">
              <a:buNone/>
            </a:pPr>
            <a:endParaRPr lang="en-US" sz="3200" dirty="0"/>
          </a:p>
          <a:p>
            <a:pPr marL="0" indent="0" algn="ctr">
              <a:buNone/>
            </a:pPr>
            <a:r>
              <a:rPr lang="en-US" sz="4000" dirty="0" smtClean="0"/>
              <a:t>Thank you!</a:t>
            </a:r>
            <a:endParaRPr lang="en-US" sz="4000" dirty="0"/>
          </a:p>
          <a:p>
            <a:pPr marL="0" indent="0" algn="ctr">
              <a:buNone/>
            </a:pPr>
            <a:endParaRPr lang="en-US" sz="3200" dirty="0" smtClean="0"/>
          </a:p>
          <a:p>
            <a:pPr marL="0" indent="0" algn="ctr">
              <a:buNone/>
            </a:pPr>
            <a:r>
              <a:rPr lang="en-US" sz="3000" dirty="0" smtClean="0"/>
              <a:t>Linda </a:t>
            </a:r>
            <a:r>
              <a:rPr lang="en-US" sz="3000" dirty="0" err="1" smtClean="0"/>
              <a:t>Braddy</a:t>
            </a:r>
            <a:endParaRPr lang="en-US" sz="3000" dirty="0" smtClean="0"/>
          </a:p>
          <a:p>
            <a:pPr marL="0" indent="0" algn="ctr">
              <a:buNone/>
            </a:pPr>
            <a:r>
              <a:rPr lang="en-US" sz="3000" dirty="0" smtClean="0">
                <a:hlinkClick r:id="rId2"/>
              </a:rPr>
              <a:t>linda.braddy@tccd.edu</a:t>
            </a:r>
            <a:r>
              <a:rPr lang="en-US" sz="3200" dirty="0" smtClean="0"/>
              <a:t> </a:t>
            </a:r>
          </a:p>
          <a:p>
            <a:pPr marL="0" indent="0" algn="ctr">
              <a:buNone/>
            </a:pPr>
            <a:endParaRPr lang="en-US" sz="3200" dirty="0" smtClean="0"/>
          </a:p>
        </p:txBody>
      </p:sp>
    </p:spTree>
    <p:extLst>
      <p:ext uri="{BB962C8B-B14F-4D97-AF65-F5344CB8AC3E}">
        <p14:creationId xmlns:p14="http://schemas.microsoft.com/office/powerpoint/2010/main" val="4270523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1800" dirty="0" smtClean="0"/>
          </a:p>
          <a:p>
            <a:pPr marL="0" indent="0">
              <a:buNone/>
            </a:pPr>
            <a:r>
              <a:rPr lang="en-US" sz="1800" dirty="0" err="1"/>
              <a:t>Kania</a:t>
            </a:r>
            <a:r>
              <a:rPr lang="en-US" sz="1800" dirty="0"/>
              <a:t>, J. &amp; Kramer, M. (2011). Collective Impact, Stanford Social Innovation Review, Winter 2011</a:t>
            </a:r>
            <a:r>
              <a:rPr lang="en-US" sz="1800" dirty="0" smtClean="0"/>
              <a:t>. </a:t>
            </a:r>
            <a:r>
              <a:rPr lang="en-US" sz="1800" dirty="0"/>
              <a:t>(Available at </a:t>
            </a:r>
            <a:r>
              <a:rPr lang="en-US" sz="1800" dirty="0">
                <a:hlinkClick r:id="rId2"/>
              </a:rPr>
              <a:t>http://</a:t>
            </a:r>
            <a:r>
              <a:rPr lang="en-US" sz="1800" dirty="0" smtClean="0">
                <a:hlinkClick r:id="rId2"/>
              </a:rPr>
              <a:t>ssir.org/articles/entry/collective_impact</a:t>
            </a:r>
            <a:r>
              <a:rPr lang="en-US" sz="1800" dirty="0" smtClean="0"/>
              <a:t>)</a:t>
            </a:r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sz="1800" dirty="0" smtClean="0"/>
              <a:t>National </a:t>
            </a:r>
            <a:r>
              <a:rPr lang="en-US" sz="1800" dirty="0"/>
              <a:t>Research Council. (2013). </a:t>
            </a:r>
            <a:r>
              <a:rPr lang="en-US" sz="1800" i="1" dirty="0"/>
              <a:t>The Mathematical Sciences in 2025</a:t>
            </a:r>
            <a:r>
              <a:rPr lang="en-US" sz="1800" dirty="0"/>
              <a:t>. Washington, DC: The National Academies Press. (Available at </a:t>
            </a:r>
            <a:r>
              <a:rPr lang="en-US" sz="1800" u="sng" dirty="0">
                <a:hlinkClick r:id="rId3"/>
              </a:rPr>
              <a:t>http://</a:t>
            </a:r>
            <a:r>
              <a:rPr lang="en-US" sz="1800" u="sng" dirty="0" smtClean="0">
                <a:hlinkClick r:id="rId3"/>
              </a:rPr>
              <a:t>www.nap.edu/catalog/15269/the-mathematical-sciences-in-2025</a:t>
            </a:r>
            <a:r>
              <a:rPr lang="en-US" sz="1800" u="sng" dirty="0" smtClean="0"/>
              <a:t>)</a:t>
            </a:r>
            <a:endParaRPr lang="en-US" sz="1800" u="sng" dirty="0"/>
          </a:p>
          <a:p>
            <a:endParaRPr lang="en-US" sz="1800" dirty="0" smtClean="0"/>
          </a:p>
          <a:p>
            <a:pPr marL="0" indent="0">
              <a:buNone/>
            </a:pPr>
            <a:r>
              <a:rPr lang="en-US" sz="1800" dirty="0" smtClean="0"/>
              <a:t>President’s </a:t>
            </a:r>
            <a:r>
              <a:rPr lang="en-US" sz="1800" dirty="0"/>
              <a:t>Council of Advisors on Science and Technology. (2012). </a:t>
            </a:r>
            <a:r>
              <a:rPr lang="en-US" sz="1800" i="1" dirty="0"/>
              <a:t>Engage to Excel: Producing One Million Additional College Graduates with Degrees in Science, Technology, Engineering, and Mathematics. </a:t>
            </a:r>
            <a:r>
              <a:rPr lang="en-US" sz="1800" dirty="0"/>
              <a:t>Washington, DC: White House Office of Science and Technology Policy. </a:t>
            </a:r>
            <a:r>
              <a:rPr lang="en-US" sz="1800" u="sng" dirty="0">
                <a:hlinkClick r:id="rId4"/>
              </a:rPr>
              <a:t>https://www.whitehouse.gov/sites/default/files/microsites/ostp/pcast-engage-to-excel-final_feb.pdf</a:t>
            </a:r>
            <a:r>
              <a:rPr lang="en-US" sz="1800" dirty="0"/>
              <a:t> </a:t>
            </a:r>
          </a:p>
          <a:p>
            <a:endParaRPr lang="en-US" sz="1800" dirty="0" smtClean="0"/>
          </a:p>
        </p:txBody>
      </p:sp>
    </p:spTree>
    <p:extLst>
      <p:ext uri="{BB962C8B-B14F-4D97-AF65-F5344CB8AC3E}">
        <p14:creationId xmlns:p14="http://schemas.microsoft.com/office/powerpoint/2010/main" val="3452898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1800" dirty="0" smtClean="0"/>
          </a:p>
          <a:p>
            <a:pPr marL="0" indent="0">
              <a:buNone/>
            </a:pPr>
            <a:r>
              <a:rPr lang="en-US" sz="1800" dirty="0" smtClean="0"/>
              <a:t>Saxe</a:t>
            </a:r>
            <a:r>
              <a:rPr lang="en-US" sz="1800" dirty="0"/>
              <a:t>, K. &amp; </a:t>
            </a:r>
            <a:r>
              <a:rPr lang="en-US" sz="1800" dirty="0" err="1"/>
              <a:t>Braddy</a:t>
            </a:r>
            <a:r>
              <a:rPr lang="en-US" sz="1800" dirty="0"/>
              <a:t>, L. (2015). </a:t>
            </a:r>
            <a:r>
              <a:rPr lang="en-US" sz="1800" i="1" dirty="0"/>
              <a:t>A Common Vision for Undergraduate Mathematical Sciences Programs in 2025. </a:t>
            </a:r>
            <a:r>
              <a:rPr lang="en-US" sz="1800" dirty="0"/>
              <a:t>Washington, DC: Mathematical Association of America</a:t>
            </a:r>
            <a:r>
              <a:rPr lang="en-US" sz="1800" dirty="0" smtClean="0"/>
              <a:t>. </a:t>
            </a:r>
            <a:r>
              <a:rPr lang="en-US" sz="1800" dirty="0"/>
              <a:t>(Available at </a:t>
            </a:r>
            <a:r>
              <a:rPr lang="en-US" sz="1800" dirty="0">
                <a:hlinkClick r:id="rId2"/>
              </a:rPr>
              <a:t>http://</a:t>
            </a:r>
            <a:r>
              <a:rPr lang="en-US" sz="1800" dirty="0" smtClean="0">
                <a:hlinkClick r:id="rId2"/>
              </a:rPr>
              <a:t>www.maa.org/sites/default/files/pdf/CommonVisionFinal.pdf</a:t>
            </a:r>
            <a:r>
              <a:rPr lang="en-US" sz="1800" dirty="0" smtClean="0"/>
              <a:t>)</a:t>
            </a:r>
            <a:endParaRPr lang="en-US" sz="1800" dirty="0"/>
          </a:p>
          <a:p>
            <a:endParaRPr lang="en-US" sz="1800" dirty="0"/>
          </a:p>
          <a:p>
            <a:pPr marL="0" indent="0">
              <a:buNone/>
            </a:pPr>
            <a:r>
              <a:rPr lang="en-US" sz="1800" dirty="0"/>
              <a:t>Stiff, L. V., &amp; Harvey, W. B. (1988). On the education of black children in mathematics. Journal of Black Studies, 19(2), 190–203</a:t>
            </a:r>
            <a:r>
              <a:rPr lang="en-US" sz="1800" dirty="0" smtClean="0"/>
              <a:t>.</a:t>
            </a:r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sz="1800" dirty="0" smtClean="0"/>
              <a:t>Zorn</a:t>
            </a:r>
            <a:r>
              <a:rPr lang="en-US" sz="1800" dirty="0"/>
              <a:t>, P., Bailer, J., </a:t>
            </a:r>
            <a:r>
              <a:rPr lang="en-US" sz="1800" dirty="0" err="1"/>
              <a:t>Braddy</a:t>
            </a:r>
            <a:r>
              <a:rPr lang="en-US" sz="1800" dirty="0"/>
              <a:t>, L., Carpenter, J., </a:t>
            </a:r>
            <a:r>
              <a:rPr lang="en-US" sz="1800" dirty="0" err="1"/>
              <a:t>Jaco</a:t>
            </a:r>
            <a:r>
              <a:rPr lang="en-US" sz="1800" dirty="0"/>
              <a:t>, W., &amp; Turner, P. (2014). </a:t>
            </a:r>
            <a:r>
              <a:rPr lang="en-US" sz="1800" i="1" dirty="0"/>
              <a:t>The </a:t>
            </a:r>
            <a:r>
              <a:rPr lang="en-US" sz="1800" i="1" dirty="0" err="1"/>
              <a:t>INGenIOuS</a:t>
            </a:r>
            <a:r>
              <a:rPr lang="en-US" sz="1800" i="1" dirty="0"/>
              <a:t> Project: Mathematics, Statistics, and Preparing the 21st Century Workforce.</a:t>
            </a:r>
            <a:r>
              <a:rPr lang="en-US" sz="1800" dirty="0"/>
              <a:t> Washington, DC: Mathematical Association of America</a:t>
            </a:r>
            <a:r>
              <a:rPr lang="en-US" sz="1800" dirty="0" smtClean="0"/>
              <a:t>. </a:t>
            </a:r>
            <a:r>
              <a:rPr lang="en-US" sz="1800" dirty="0"/>
              <a:t>(Available at </a:t>
            </a:r>
            <a:r>
              <a:rPr lang="en-US" sz="1800" dirty="0">
                <a:hlinkClick r:id="rId3"/>
              </a:rPr>
              <a:t>http://www.maa.org/sites/default/files/pdf/ingenious/INGenIOuS-report.pdf</a:t>
            </a:r>
            <a:r>
              <a:rPr lang="en-US" sz="1800" dirty="0"/>
              <a:t>)</a:t>
            </a:r>
          </a:p>
          <a:p>
            <a:endParaRPr lang="en-US" sz="1800" dirty="0"/>
          </a:p>
          <a:p>
            <a:pPr marL="0" indent="0">
              <a:buNone/>
            </a:pPr>
            <a:r>
              <a:rPr lang="en-US" sz="1800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3980259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Challenges </a:t>
            </a:r>
            <a:r>
              <a:rPr lang="en-US" dirty="0" smtClean="0"/>
              <a:t>facing </a:t>
            </a:r>
            <a:r>
              <a:rPr lang="en-US" dirty="0"/>
              <a:t>our </a:t>
            </a:r>
            <a:r>
              <a:rPr lang="en-US" dirty="0" smtClean="0"/>
              <a:t>community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spcBef>
                <a:spcPct val="0"/>
              </a:spcBef>
              <a:buNone/>
              <a:defRPr/>
            </a:pPr>
            <a:r>
              <a:rPr lang="en-US" altLang="en-US" dirty="0" smtClean="0">
                <a:solidFill>
                  <a:srgbClr val="000000"/>
                </a:solidFill>
              </a:rPr>
              <a:t>Mathematics and statistics </a:t>
            </a:r>
            <a:r>
              <a:rPr lang="en-US" altLang="en-US" dirty="0">
                <a:solidFill>
                  <a:srgbClr val="000000"/>
                </a:solidFill>
              </a:rPr>
              <a:t>courses function as gateways </a:t>
            </a:r>
            <a:r>
              <a:rPr lang="en-US" altLang="en-US" dirty="0" smtClean="0">
                <a:solidFill>
                  <a:srgbClr val="000000"/>
                </a:solidFill>
              </a:rPr>
              <a:t>to many majors and are crucial </a:t>
            </a:r>
            <a:r>
              <a:rPr lang="en-US" altLang="en-US" dirty="0">
                <a:solidFill>
                  <a:srgbClr val="000000"/>
                </a:solidFill>
              </a:rPr>
              <a:t>for preparing scientifically literate citizens. Yet: </a:t>
            </a:r>
            <a:endParaRPr lang="en-US" altLang="en-US" dirty="0" smtClean="0">
              <a:solidFill>
                <a:srgbClr val="000000"/>
              </a:solidFill>
            </a:endParaRPr>
          </a:p>
          <a:p>
            <a:pPr marL="0" indent="0">
              <a:spcBef>
                <a:spcPct val="0"/>
              </a:spcBef>
              <a:buNone/>
              <a:defRPr/>
            </a:pPr>
            <a:endParaRPr lang="en-US" altLang="en-US" sz="1200" dirty="0">
              <a:solidFill>
                <a:srgbClr val="000000"/>
              </a:solidFill>
            </a:endParaRPr>
          </a:p>
          <a:p>
            <a:pPr>
              <a:spcBef>
                <a:spcPct val="0"/>
              </a:spcBef>
              <a:defRPr/>
            </a:pPr>
            <a:r>
              <a:rPr lang="en-US" altLang="en-US" sz="2000" dirty="0" smtClean="0">
                <a:solidFill>
                  <a:srgbClr val="000000"/>
                </a:solidFill>
              </a:rPr>
              <a:t>In </a:t>
            </a:r>
            <a:r>
              <a:rPr lang="en-US" altLang="en-US" sz="2000" dirty="0">
                <a:solidFill>
                  <a:srgbClr val="000000"/>
                </a:solidFill>
              </a:rPr>
              <a:t>2012: 19.9% of </a:t>
            </a:r>
            <a:r>
              <a:rPr lang="en-US" altLang="en-US" sz="2000" b="1" dirty="0">
                <a:solidFill>
                  <a:srgbClr val="000000"/>
                </a:solidFill>
              </a:rPr>
              <a:t>all</a:t>
            </a:r>
            <a:r>
              <a:rPr lang="en-US" altLang="en-US" sz="2000" dirty="0">
                <a:solidFill>
                  <a:srgbClr val="000000"/>
                </a:solidFill>
              </a:rPr>
              <a:t> bachelor's degrees were awarded </a:t>
            </a:r>
            <a:r>
              <a:rPr lang="en-US" altLang="en-US" sz="2000" dirty="0" smtClean="0">
                <a:solidFill>
                  <a:srgbClr val="000000"/>
                </a:solidFill>
              </a:rPr>
              <a:t>to </a:t>
            </a:r>
            <a:r>
              <a:rPr lang="en-US" altLang="en-US" sz="2000" dirty="0">
                <a:solidFill>
                  <a:srgbClr val="000000"/>
                </a:solidFill>
              </a:rPr>
              <a:t>URM students (9.5% to Blacks, 9.8% to Hispanics). </a:t>
            </a:r>
            <a:endParaRPr lang="en-US" altLang="en-US" sz="2000" dirty="0" smtClean="0">
              <a:solidFill>
                <a:srgbClr val="000000"/>
              </a:solidFill>
            </a:endParaRPr>
          </a:p>
          <a:p>
            <a:pPr marL="0" indent="0">
              <a:spcBef>
                <a:spcPct val="0"/>
              </a:spcBef>
              <a:buNone/>
              <a:defRPr/>
            </a:pPr>
            <a:r>
              <a:rPr lang="en-US" altLang="en-US" sz="2000" dirty="0" smtClean="0">
                <a:solidFill>
                  <a:srgbClr val="000000"/>
                </a:solidFill>
              </a:rPr>
              <a:t/>
            </a:r>
            <a:br>
              <a:rPr lang="en-US" altLang="en-US" sz="2000" dirty="0" smtClean="0">
                <a:solidFill>
                  <a:srgbClr val="000000"/>
                </a:solidFill>
              </a:rPr>
            </a:br>
            <a:r>
              <a:rPr lang="en-US" altLang="en-US" sz="2000" dirty="0" smtClean="0">
                <a:solidFill>
                  <a:srgbClr val="000000"/>
                </a:solidFill>
              </a:rPr>
              <a:t>     But </a:t>
            </a:r>
            <a:r>
              <a:rPr lang="en-US" altLang="en-US" sz="2000" dirty="0">
                <a:solidFill>
                  <a:srgbClr val="000000"/>
                </a:solidFill>
              </a:rPr>
              <a:t>only 11.6% of </a:t>
            </a:r>
            <a:r>
              <a:rPr lang="en-US" altLang="en-US" sz="2000" b="1" dirty="0">
                <a:solidFill>
                  <a:srgbClr val="000000"/>
                </a:solidFill>
              </a:rPr>
              <a:t>math</a:t>
            </a:r>
            <a:r>
              <a:rPr lang="en-US" altLang="en-US" sz="2000" dirty="0">
                <a:solidFill>
                  <a:srgbClr val="000000"/>
                </a:solidFill>
              </a:rPr>
              <a:t> bachelor's degrees were </a:t>
            </a:r>
            <a:r>
              <a:rPr lang="en-US" altLang="en-US" sz="2000" dirty="0" smtClean="0">
                <a:solidFill>
                  <a:srgbClr val="000000"/>
                </a:solidFill>
              </a:rPr>
              <a:t>awarded </a:t>
            </a:r>
            <a:r>
              <a:rPr lang="en-US" altLang="en-US" sz="2000" dirty="0">
                <a:solidFill>
                  <a:srgbClr val="000000"/>
                </a:solidFill>
              </a:rPr>
              <a:t>to URM </a:t>
            </a:r>
            <a:endParaRPr lang="en-US" altLang="en-US" sz="2000" dirty="0" smtClean="0">
              <a:solidFill>
                <a:srgbClr val="000000"/>
              </a:solidFill>
            </a:endParaRPr>
          </a:p>
          <a:p>
            <a:pPr marL="0" indent="0">
              <a:spcBef>
                <a:spcPct val="0"/>
              </a:spcBef>
              <a:buNone/>
              <a:defRPr/>
            </a:pPr>
            <a:r>
              <a:rPr lang="en-US" altLang="en-US" sz="2000" dirty="0">
                <a:solidFill>
                  <a:srgbClr val="000000"/>
                </a:solidFill>
              </a:rPr>
              <a:t> </a:t>
            </a:r>
            <a:r>
              <a:rPr lang="en-US" altLang="en-US" sz="2000" dirty="0" smtClean="0">
                <a:solidFill>
                  <a:srgbClr val="000000"/>
                </a:solidFill>
              </a:rPr>
              <a:t>    students </a:t>
            </a:r>
            <a:r>
              <a:rPr lang="en-US" altLang="en-US" sz="2000" dirty="0">
                <a:solidFill>
                  <a:srgbClr val="000000"/>
                </a:solidFill>
              </a:rPr>
              <a:t>(4.9% to Blacks, 6.4% to </a:t>
            </a:r>
            <a:r>
              <a:rPr lang="en-US" altLang="en-US" sz="2000" dirty="0" smtClean="0">
                <a:solidFill>
                  <a:srgbClr val="000000"/>
                </a:solidFill>
              </a:rPr>
              <a:t>Hispanics</a:t>
            </a:r>
            <a:r>
              <a:rPr lang="en-US" altLang="en-US" sz="2000" dirty="0">
                <a:solidFill>
                  <a:srgbClr val="000000"/>
                </a:solidFill>
              </a:rPr>
              <a:t>). </a:t>
            </a:r>
            <a:endParaRPr lang="en-US" altLang="en-US" sz="2000" dirty="0" smtClean="0">
              <a:solidFill>
                <a:srgbClr val="000000"/>
              </a:solidFill>
            </a:endParaRPr>
          </a:p>
          <a:p>
            <a:pPr marL="0" indent="0">
              <a:spcBef>
                <a:spcPct val="0"/>
              </a:spcBef>
              <a:buNone/>
              <a:defRPr/>
            </a:pPr>
            <a:endParaRPr lang="en-US" altLang="en-US" sz="2000" dirty="0">
              <a:solidFill>
                <a:srgbClr val="000000"/>
              </a:solidFill>
            </a:endParaRPr>
          </a:p>
          <a:p>
            <a:pPr>
              <a:spcBef>
                <a:spcPct val="0"/>
              </a:spcBef>
              <a:defRPr/>
            </a:pPr>
            <a:r>
              <a:rPr lang="en-US" altLang="en-US" sz="2000" dirty="0">
                <a:solidFill>
                  <a:srgbClr val="000000"/>
                </a:solidFill>
              </a:rPr>
              <a:t>Failure rates under traditional lecture are </a:t>
            </a:r>
            <a:r>
              <a:rPr lang="en-US" altLang="en-US" sz="2000" b="1" dirty="0">
                <a:solidFill>
                  <a:srgbClr val="000000"/>
                </a:solidFill>
              </a:rPr>
              <a:t>55% higher </a:t>
            </a:r>
            <a:r>
              <a:rPr lang="en-US" altLang="en-US" sz="2000" dirty="0" smtClean="0">
                <a:solidFill>
                  <a:srgbClr val="000000"/>
                </a:solidFill>
              </a:rPr>
              <a:t>than </a:t>
            </a:r>
            <a:r>
              <a:rPr lang="en-US" altLang="en-US" sz="2000" dirty="0">
                <a:solidFill>
                  <a:srgbClr val="000000"/>
                </a:solidFill>
              </a:rPr>
              <a:t>for more active approaches to instruction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553890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Impetus to change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ct val="0"/>
              </a:spcBef>
              <a:defRPr/>
            </a:pPr>
            <a:r>
              <a:rPr lang="en-US" altLang="en-US" i="1" dirty="0">
                <a:solidFill>
                  <a:srgbClr val="000000"/>
                </a:solidFill>
              </a:rPr>
              <a:t>Engage to Excel: Producing One Million Additional College Graduates with Degrees in Science, Technology, Engineering, and Mathematics </a:t>
            </a:r>
            <a:r>
              <a:rPr lang="en-US" altLang="en-US" dirty="0">
                <a:solidFill>
                  <a:srgbClr val="000000"/>
                </a:solidFill>
              </a:rPr>
              <a:t>(PCAST, 2012)</a:t>
            </a:r>
          </a:p>
          <a:p>
            <a:pPr>
              <a:spcBef>
                <a:spcPct val="0"/>
              </a:spcBef>
              <a:defRPr/>
            </a:pPr>
            <a:endParaRPr lang="en-US" altLang="en-US" i="1" dirty="0" smtClean="0">
              <a:solidFill>
                <a:srgbClr val="000000"/>
              </a:solidFill>
            </a:endParaRPr>
          </a:p>
          <a:p>
            <a:pPr>
              <a:spcBef>
                <a:spcPct val="0"/>
              </a:spcBef>
              <a:defRPr/>
            </a:pPr>
            <a:r>
              <a:rPr lang="en-US" altLang="en-US" i="1" dirty="0" smtClean="0">
                <a:solidFill>
                  <a:srgbClr val="000000"/>
                </a:solidFill>
              </a:rPr>
              <a:t>The </a:t>
            </a:r>
            <a:r>
              <a:rPr lang="en-US" altLang="en-US" i="1" dirty="0">
                <a:solidFill>
                  <a:srgbClr val="000000"/>
                </a:solidFill>
              </a:rPr>
              <a:t>Mathematical Sciences in 2025 </a:t>
            </a:r>
            <a:r>
              <a:rPr lang="en-US" altLang="en-US" dirty="0">
                <a:solidFill>
                  <a:srgbClr val="000000"/>
                </a:solidFill>
              </a:rPr>
              <a:t>(NRC, 2013</a:t>
            </a:r>
            <a:r>
              <a:rPr lang="en-US" altLang="en-US" dirty="0" smtClean="0">
                <a:solidFill>
                  <a:srgbClr val="000000"/>
                </a:solidFill>
              </a:rPr>
              <a:t>)</a:t>
            </a:r>
          </a:p>
          <a:p>
            <a:pPr>
              <a:spcBef>
                <a:spcPct val="0"/>
              </a:spcBef>
              <a:defRPr/>
            </a:pPr>
            <a:endParaRPr lang="en-US" altLang="en-US" dirty="0">
              <a:solidFill>
                <a:srgbClr val="000000"/>
              </a:solidFill>
            </a:endParaRPr>
          </a:p>
          <a:p>
            <a:pPr>
              <a:spcBef>
                <a:spcPct val="0"/>
              </a:spcBef>
              <a:defRPr/>
            </a:pPr>
            <a:r>
              <a:rPr lang="en-US" altLang="en-US" dirty="0" smtClean="0">
                <a:solidFill>
                  <a:srgbClr val="000000"/>
                </a:solidFill>
              </a:rPr>
              <a:t>Both reports criticized the collective enterprise of teaching mathematics to undergraduates</a:t>
            </a:r>
          </a:p>
          <a:p>
            <a:pPr marL="57150" indent="0">
              <a:spcBef>
                <a:spcPct val="0"/>
              </a:spcBef>
              <a:buNone/>
              <a:defRPr/>
            </a:pPr>
            <a:endParaRPr lang="en-US" altLang="en-US" dirty="0">
              <a:solidFill>
                <a:srgbClr val="000000"/>
              </a:solidFill>
            </a:endParaRPr>
          </a:p>
          <a:p>
            <a:pPr lvl="1">
              <a:spcBef>
                <a:spcPct val="0"/>
              </a:spcBef>
              <a:defRPr/>
            </a:pPr>
            <a:endParaRPr lang="en-US" altLang="en-US" sz="2400" i="1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7686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smtClean="0"/>
              <a:t>Common Vision </a:t>
            </a:r>
            <a:r>
              <a:rPr lang="en-US" dirty="0"/>
              <a:t>P</a:t>
            </a:r>
            <a:r>
              <a:rPr lang="en-US" dirty="0" smtClean="0"/>
              <a:t>roject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National Science Foundation funded the project in 2014 (NSF </a:t>
            </a:r>
            <a:r>
              <a:rPr lang="en-US" altLang="en-US" dirty="0" smtClean="0"/>
              <a:t>DUE-1446000).</a:t>
            </a:r>
          </a:p>
          <a:p>
            <a:endParaRPr lang="en-US" altLang="en-US" dirty="0"/>
          </a:p>
          <a:p>
            <a:r>
              <a:rPr lang="en-US" dirty="0" smtClean="0"/>
              <a:t>To </a:t>
            </a:r>
            <a:r>
              <a:rPr lang="en-US" dirty="0"/>
              <a:t>develop a </a:t>
            </a:r>
            <a:r>
              <a:rPr lang="en-US" b="1" dirty="0"/>
              <a:t>shared vision</a:t>
            </a:r>
            <a:r>
              <a:rPr lang="en-US" dirty="0"/>
              <a:t> in the mathematical sciences </a:t>
            </a:r>
            <a:r>
              <a:rPr lang="en-US" dirty="0" smtClean="0"/>
              <a:t>community of </a:t>
            </a:r>
            <a:r>
              <a:rPr lang="en-US" dirty="0"/>
              <a:t>the need </a:t>
            </a:r>
            <a:r>
              <a:rPr lang="en-US" b="1" dirty="0"/>
              <a:t>to modernize </a:t>
            </a:r>
            <a:r>
              <a:rPr lang="en-US" b="1" dirty="0" smtClean="0"/>
              <a:t>undergraduate </a:t>
            </a:r>
            <a:r>
              <a:rPr lang="en-US" b="1" dirty="0"/>
              <a:t>mathematics </a:t>
            </a:r>
            <a:r>
              <a:rPr lang="en-US" b="1" dirty="0" smtClean="0"/>
              <a:t>programs</a:t>
            </a:r>
            <a:r>
              <a:rPr lang="en-US" dirty="0" smtClean="0"/>
              <a:t>, </a:t>
            </a:r>
            <a:r>
              <a:rPr lang="en-US" dirty="0"/>
              <a:t>especially the </a:t>
            </a:r>
            <a:r>
              <a:rPr lang="en-US" dirty="0" smtClean="0"/>
              <a:t>first </a:t>
            </a:r>
            <a:r>
              <a:rPr lang="en-US" dirty="0"/>
              <a:t>two </a:t>
            </a:r>
            <a:r>
              <a:rPr lang="en-US" dirty="0" smtClean="0"/>
              <a:t>years.</a:t>
            </a:r>
          </a:p>
          <a:p>
            <a:endParaRPr lang="en-US" dirty="0" smtClean="0"/>
          </a:p>
          <a:p>
            <a:r>
              <a:rPr lang="en-US" dirty="0" smtClean="0"/>
              <a:t>To catalyze grassroots efforts to address the collective challenges we face.</a:t>
            </a:r>
            <a:endParaRPr lang="en-US" altLang="en-US" dirty="0" smtClean="0"/>
          </a:p>
          <a:p>
            <a:pPr marL="0" indent="0">
              <a:buNone/>
            </a:pPr>
            <a:endParaRPr lang="en-US" altLang="en-US" dirty="0" smtClean="0"/>
          </a:p>
          <a:p>
            <a:pPr lvl="1">
              <a:spcBef>
                <a:spcPct val="0"/>
              </a:spcBef>
              <a:defRPr/>
            </a:pPr>
            <a:endParaRPr lang="en-US" altLang="en-US" dirty="0">
              <a:solidFill>
                <a:srgbClr val="000000"/>
              </a:solidFill>
            </a:endParaRPr>
          </a:p>
          <a:p>
            <a:endParaRPr lang="en-US" alt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9368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/>
              <a:t>Common Vision </a:t>
            </a:r>
            <a:r>
              <a:rPr lang="en-US" dirty="0"/>
              <a:t>Project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“Program” comprises:</a:t>
            </a:r>
          </a:p>
          <a:p>
            <a:pPr lvl="1"/>
            <a:r>
              <a:rPr lang="en-US" dirty="0" smtClean="0"/>
              <a:t>Curricula (courses, topics, electives)</a:t>
            </a:r>
          </a:p>
          <a:p>
            <a:pPr lvl="1"/>
            <a:r>
              <a:rPr lang="en-US" dirty="0" smtClean="0"/>
              <a:t>Instructional methodologies</a:t>
            </a:r>
          </a:p>
          <a:p>
            <a:pPr lvl="1"/>
            <a:r>
              <a:rPr lang="en-US" dirty="0" smtClean="0"/>
              <a:t>Support structures</a:t>
            </a:r>
          </a:p>
          <a:p>
            <a:pPr lvl="1"/>
            <a:r>
              <a:rPr lang="en-US" dirty="0" smtClean="0"/>
              <a:t>Extra-curricular opportunities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9218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smtClean="0"/>
              <a:t>Common Vision </a:t>
            </a:r>
            <a:r>
              <a:rPr lang="en-US" dirty="0"/>
              <a:t>P</a:t>
            </a:r>
            <a:r>
              <a:rPr lang="en-US" dirty="0" smtClean="0"/>
              <a:t>roject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1999"/>
            <a:ext cx="8229600" cy="5334001"/>
          </a:xfrm>
        </p:spPr>
        <p:txBody>
          <a:bodyPr>
            <a:normAutofit/>
          </a:bodyPr>
          <a:lstStyle/>
          <a:p>
            <a:r>
              <a:rPr lang="en-US" altLang="en-US" dirty="0" smtClean="0"/>
              <a:t>“Modernized” programs will reflect:</a:t>
            </a:r>
          </a:p>
          <a:p>
            <a:pPr marL="0" indent="0">
              <a:buNone/>
            </a:pPr>
            <a:endParaRPr lang="en-US" altLang="en-US" sz="1000" dirty="0" smtClean="0"/>
          </a:p>
          <a:p>
            <a:pPr lvl="1"/>
            <a:r>
              <a:rPr lang="en-US" dirty="0" smtClean="0"/>
              <a:t>The </a:t>
            </a:r>
            <a:r>
              <a:rPr lang="en-US" dirty="0"/>
              <a:t>changing face of our discipline, especially with respect to inclusion of data science, modeling, and </a:t>
            </a:r>
            <a:r>
              <a:rPr lang="en-US" dirty="0" smtClean="0"/>
              <a:t>computation.  </a:t>
            </a:r>
            <a:endParaRPr lang="en-US" dirty="0"/>
          </a:p>
          <a:p>
            <a:pPr lvl="1"/>
            <a:endParaRPr lang="en-US" altLang="en-US" dirty="0" smtClean="0"/>
          </a:p>
          <a:p>
            <a:pPr lvl="1"/>
            <a:r>
              <a:rPr lang="en-US" altLang="en-US" dirty="0" smtClean="0"/>
              <a:t>The increasingly cross-disciplinary nature of STEM fields. </a:t>
            </a:r>
          </a:p>
          <a:p>
            <a:pPr lvl="1"/>
            <a:endParaRPr lang="en-US" altLang="en-US" dirty="0" smtClean="0"/>
          </a:p>
          <a:p>
            <a:pPr lvl="1"/>
            <a:r>
              <a:rPr lang="en-US" altLang="en-US" dirty="0">
                <a:solidFill>
                  <a:srgbClr val="000000"/>
                </a:solidFill>
              </a:rPr>
              <a:t>Provide a coherent, intriguing introduction to collegiate mathematics for </a:t>
            </a:r>
            <a:r>
              <a:rPr lang="en-US" altLang="en-US" b="1" u="sng" dirty="0">
                <a:solidFill>
                  <a:srgbClr val="000000"/>
                </a:solidFill>
              </a:rPr>
              <a:t>all</a:t>
            </a:r>
            <a:r>
              <a:rPr lang="en-US" altLang="en-US" dirty="0">
                <a:solidFill>
                  <a:srgbClr val="000000"/>
                </a:solidFill>
              </a:rPr>
              <a:t> students.</a:t>
            </a:r>
          </a:p>
          <a:p>
            <a:pPr lvl="1"/>
            <a:endParaRPr lang="en-US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4537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smtClean="0"/>
              <a:t>Common Vision </a:t>
            </a:r>
            <a:r>
              <a:rPr lang="en-US" dirty="0" smtClean="0"/>
              <a:t>Project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Representation </a:t>
            </a:r>
            <a:r>
              <a:rPr lang="en-US" dirty="0"/>
              <a:t>from </a:t>
            </a:r>
            <a:r>
              <a:rPr lang="en-US" dirty="0" smtClean="0"/>
              <a:t>the five </a:t>
            </a:r>
            <a:r>
              <a:rPr lang="en-US" dirty="0"/>
              <a:t>professional associations who focus on undergraduate </a:t>
            </a:r>
            <a:r>
              <a:rPr lang="en-US" dirty="0" smtClean="0"/>
              <a:t>mathematical </a:t>
            </a:r>
            <a:r>
              <a:rPr lang="en-US" dirty="0"/>
              <a:t>sciences programs as an integral part of their </a:t>
            </a:r>
            <a:r>
              <a:rPr lang="en-US" dirty="0" smtClean="0"/>
              <a:t>mission</a:t>
            </a:r>
          </a:p>
          <a:p>
            <a:pPr marL="0" indent="0">
              <a:buNone/>
            </a:pPr>
            <a:endParaRPr lang="en-US" sz="1200" dirty="0" smtClean="0"/>
          </a:p>
          <a:p>
            <a:pPr lvl="1"/>
            <a:r>
              <a:rPr lang="en-US" dirty="0" smtClean="0"/>
              <a:t>American </a:t>
            </a:r>
            <a:r>
              <a:rPr lang="en-US" dirty="0"/>
              <a:t>Mathematical Association of Two-Year </a:t>
            </a:r>
            <a:r>
              <a:rPr lang="en-US" dirty="0" smtClean="0"/>
              <a:t>Colleges (</a:t>
            </a:r>
            <a:r>
              <a:rPr lang="en-US" b="1" dirty="0"/>
              <a:t>AMATYC</a:t>
            </a:r>
            <a:r>
              <a:rPr lang="en-US" dirty="0" smtClean="0"/>
              <a:t>)</a:t>
            </a:r>
          </a:p>
          <a:p>
            <a:pPr marL="457200" lvl="1" indent="0">
              <a:buNone/>
            </a:pPr>
            <a:endParaRPr lang="en-US" sz="1000" dirty="0" smtClean="0"/>
          </a:p>
          <a:p>
            <a:pPr lvl="1"/>
            <a:r>
              <a:rPr lang="en-US" dirty="0" smtClean="0"/>
              <a:t>American </a:t>
            </a:r>
            <a:r>
              <a:rPr lang="en-US" dirty="0"/>
              <a:t>Mathematical Society (</a:t>
            </a:r>
            <a:r>
              <a:rPr lang="en-US" b="1" dirty="0"/>
              <a:t>AMS</a:t>
            </a:r>
            <a:r>
              <a:rPr lang="en-US" dirty="0" smtClean="0"/>
              <a:t>)</a:t>
            </a:r>
          </a:p>
          <a:p>
            <a:pPr marL="457200" lvl="1" indent="0">
              <a:buNone/>
            </a:pPr>
            <a:endParaRPr lang="en-US" sz="1000" dirty="0" smtClean="0"/>
          </a:p>
          <a:p>
            <a:pPr lvl="1"/>
            <a:r>
              <a:rPr lang="en-US" dirty="0" smtClean="0"/>
              <a:t>American </a:t>
            </a:r>
            <a:r>
              <a:rPr lang="en-US" dirty="0"/>
              <a:t>Statistical Association (</a:t>
            </a:r>
            <a:r>
              <a:rPr lang="en-US" b="1" dirty="0"/>
              <a:t>ASA</a:t>
            </a:r>
            <a:r>
              <a:rPr lang="en-US" dirty="0" smtClean="0"/>
              <a:t>)</a:t>
            </a:r>
          </a:p>
          <a:p>
            <a:pPr marL="457200" lvl="1" indent="0">
              <a:buNone/>
            </a:pPr>
            <a:endParaRPr lang="en-US" sz="1000" dirty="0" smtClean="0"/>
          </a:p>
          <a:p>
            <a:pPr lvl="1"/>
            <a:r>
              <a:rPr lang="en-US" dirty="0" smtClean="0"/>
              <a:t>Mathematical </a:t>
            </a:r>
            <a:r>
              <a:rPr lang="en-US" dirty="0"/>
              <a:t>Association </a:t>
            </a:r>
            <a:r>
              <a:rPr lang="en-US" dirty="0" smtClean="0"/>
              <a:t>of America </a:t>
            </a:r>
            <a:r>
              <a:rPr lang="en-US" dirty="0"/>
              <a:t>(</a:t>
            </a:r>
            <a:r>
              <a:rPr lang="en-US" b="1" dirty="0"/>
              <a:t>MAA</a:t>
            </a:r>
            <a:r>
              <a:rPr lang="en-US" dirty="0" smtClean="0"/>
              <a:t>)</a:t>
            </a:r>
          </a:p>
          <a:p>
            <a:pPr marL="457200" lvl="1" indent="0">
              <a:buNone/>
            </a:pPr>
            <a:endParaRPr lang="en-US" sz="1000" dirty="0" smtClean="0"/>
          </a:p>
          <a:p>
            <a:pPr lvl="1"/>
            <a:r>
              <a:rPr lang="en-US" dirty="0" smtClean="0"/>
              <a:t>Society </a:t>
            </a:r>
            <a:r>
              <a:rPr lang="en-US" dirty="0"/>
              <a:t>of Industrial and Applied Mathematics (</a:t>
            </a:r>
            <a:r>
              <a:rPr lang="en-US" b="1" dirty="0" smtClean="0"/>
              <a:t>SIAM</a:t>
            </a:r>
            <a:r>
              <a:rPr lang="en-US" dirty="0" smtClean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685857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smtClean="0"/>
              <a:t>Common</a:t>
            </a:r>
            <a:r>
              <a:rPr lang="en-US" dirty="0" smtClean="0"/>
              <a:t> </a:t>
            </a:r>
            <a:r>
              <a:rPr lang="en-US" i="1" dirty="0" smtClean="0"/>
              <a:t>Vision</a:t>
            </a:r>
            <a:r>
              <a:rPr lang="en-US" dirty="0" smtClean="0"/>
              <a:t> Project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Phase 1 of a 2-part initiative</a:t>
            </a:r>
          </a:p>
          <a:p>
            <a:r>
              <a:rPr lang="en-US" dirty="0" smtClean="0"/>
              <a:t>Introspective</a:t>
            </a:r>
          </a:p>
          <a:p>
            <a:pPr lvl="1"/>
            <a:r>
              <a:rPr lang="en-US" dirty="0" smtClean="0"/>
              <a:t>To articulate an internally coherent vision within our community</a:t>
            </a:r>
          </a:p>
          <a:p>
            <a:r>
              <a:rPr lang="en-US" dirty="0" smtClean="0"/>
              <a:t>Next phase proposed as outward-looking, focused on</a:t>
            </a:r>
          </a:p>
          <a:p>
            <a:pPr lvl="1"/>
            <a:r>
              <a:rPr lang="en-US" dirty="0" smtClean="0"/>
              <a:t>Grassroots efforts</a:t>
            </a:r>
          </a:p>
          <a:p>
            <a:pPr lvl="1"/>
            <a:r>
              <a:rPr lang="en-US" dirty="0" smtClean="0"/>
              <a:t>Efforts that build on existing work</a:t>
            </a:r>
          </a:p>
          <a:p>
            <a:pPr lvl="1"/>
            <a:r>
              <a:rPr lang="en-US" dirty="0" smtClean="0"/>
              <a:t>Dissemination and implementation of modernized curricula and delivery methods</a:t>
            </a:r>
          </a:p>
          <a:p>
            <a:pPr lvl="1"/>
            <a:r>
              <a:rPr lang="en-US" dirty="0" smtClean="0"/>
              <a:t>Widespread, large-scale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7195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MAA">
      <a:dk1>
        <a:srgbClr val="000000"/>
      </a:dk1>
      <a:lt1>
        <a:sysClr val="window" lastClr="FFFFFF"/>
      </a:lt1>
      <a:dk2>
        <a:srgbClr val="005DAA"/>
      </a:dk2>
      <a:lt2>
        <a:srgbClr val="FFFFFF"/>
      </a:lt2>
      <a:accent1>
        <a:srgbClr val="005DAA"/>
      </a:accent1>
      <a:accent2>
        <a:srgbClr val="FBB040"/>
      </a:accent2>
      <a:accent3>
        <a:srgbClr val="C41230"/>
      </a:accent3>
      <a:accent4>
        <a:srgbClr val="006A71"/>
      </a:accent4>
      <a:accent5>
        <a:srgbClr val="781D7E"/>
      </a:accent5>
      <a:accent6>
        <a:srgbClr val="F58025"/>
      </a:accent6>
      <a:hlink>
        <a:srgbClr val="005DAA"/>
      </a:hlink>
      <a:folHlink>
        <a:srgbClr val="004B91"/>
      </a:folHlink>
    </a:clrScheme>
    <a:fontScheme name="Custom 4">
      <a:majorFont>
        <a:latin typeface="Interstate-Regular"/>
        <a:ea typeface=""/>
        <a:cs typeface=""/>
      </a:majorFont>
      <a:minorFont>
        <a:latin typeface="Interstate-Regular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6223</TotalTime>
  <Words>1476</Words>
  <Application>Microsoft Office PowerPoint</Application>
  <PresentationFormat>On-screen Show (4:3)</PresentationFormat>
  <Paragraphs>198</Paragraphs>
  <Slides>22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6" baseType="lpstr">
      <vt:lpstr>Arial</vt:lpstr>
      <vt:lpstr>Calibri</vt:lpstr>
      <vt:lpstr>Interstate-Regular</vt:lpstr>
      <vt:lpstr>Office Theme</vt:lpstr>
      <vt:lpstr>A Common Vision for Undergraduate Mathematical Sciences Programs in 2025 </vt:lpstr>
      <vt:lpstr>Challenges facing our community</vt:lpstr>
      <vt:lpstr>Challenges facing our community</vt:lpstr>
      <vt:lpstr>Impetus to change</vt:lpstr>
      <vt:lpstr>Common Vision Project</vt:lpstr>
      <vt:lpstr>Common Vision Project</vt:lpstr>
      <vt:lpstr>Common Vision Project</vt:lpstr>
      <vt:lpstr>Common Vision Project</vt:lpstr>
      <vt:lpstr>Common Vision Project </vt:lpstr>
      <vt:lpstr>Common Vision Project</vt:lpstr>
      <vt:lpstr>Common Vision Project</vt:lpstr>
      <vt:lpstr>Common Vision Report </vt:lpstr>
      <vt:lpstr>Common Vision Report</vt:lpstr>
      <vt:lpstr>Common Vision Report</vt:lpstr>
      <vt:lpstr>Common Vision Report</vt:lpstr>
      <vt:lpstr>Common Vision Report</vt:lpstr>
      <vt:lpstr>Common Vision Report</vt:lpstr>
      <vt:lpstr>Moving Forward - Build, Collaborate</vt:lpstr>
      <vt:lpstr>Building, Collaborating – Principles   </vt:lpstr>
      <vt:lpstr>PowerPoint Presentation</vt:lpstr>
      <vt:lpstr>References</vt:lpstr>
      <vt:lpstr>References</vt:lpstr>
    </vt:vector>
  </TitlesOfParts>
  <Company>University of Nebraska--Lincoln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Lauren Mota</dc:creator>
  <cp:lastModifiedBy>BRADDY, LINDA</cp:lastModifiedBy>
  <cp:revision>200</cp:revision>
  <dcterms:created xsi:type="dcterms:W3CDTF">2012-02-08T21:01:42Z</dcterms:created>
  <dcterms:modified xsi:type="dcterms:W3CDTF">2016-04-14T13:40:29Z</dcterms:modified>
</cp:coreProperties>
</file>