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66" r:id="rId2"/>
    <p:sldId id="395" r:id="rId3"/>
    <p:sldId id="397" r:id="rId4"/>
    <p:sldId id="398" r:id="rId5"/>
    <p:sldId id="400" r:id="rId6"/>
    <p:sldId id="380" r:id="rId7"/>
    <p:sldId id="469" r:id="rId8"/>
    <p:sldId id="404" r:id="rId9"/>
    <p:sldId id="340" r:id="rId10"/>
    <p:sldId id="470" r:id="rId11"/>
    <p:sldId id="406" r:id="rId12"/>
    <p:sldId id="342" r:id="rId13"/>
    <p:sldId id="408" r:id="rId14"/>
    <p:sldId id="409" r:id="rId15"/>
    <p:sldId id="411" r:id="rId16"/>
    <p:sldId id="377" r:id="rId17"/>
    <p:sldId id="414" r:id="rId18"/>
    <p:sldId id="420" r:id="rId19"/>
    <p:sldId id="425" r:id="rId20"/>
    <p:sldId id="429" r:id="rId21"/>
    <p:sldId id="439" r:id="rId22"/>
    <p:sldId id="443" r:id="rId23"/>
    <p:sldId id="447" r:id="rId24"/>
    <p:sldId id="451" r:id="rId25"/>
    <p:sldId id="452" r:id="rId26"/>
    <p:sldId id="453" r:id="rId27"/>
    <p:sldId id="455" r:id="rId28"/>
    <p:sldId id="471" r:id="rId29"/>
    <p:sldId id="456" r:id="rId30"/>
    <p:sldId id="459" r:id="rId31"/>
    <p:sldId id="460" r:id="rId32"/>
    <p:sldId id="463" r:id="rId33"/>
    <p:sldId id="465" r:id="rId34"/>
    <p:sldId id="468" r:id="rId35"/>
    <p:sldId id="371" r:id="rId36"/>
    <p:sldId id="374" r:id="rId37"/>
    <p:sldId id="37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E13C7F-02C2-4008-AD37-D9287512BE52}">
          <p14:sldIdLst>
            <p14:sldId id="366"/>
            <p14:sldId id="395"/>
            <p14:sldId id="397"/>
            <p14:sldId id="398"/>
            <p14:sldId id="400"/>
            <p14:sldId id="380"/>
            <p14:sldId id="469"/>
            <p14:sldId id="404"/>
            <p14:sldId id="340"/>
            <p14:sldId id="470"/>
            <p14:sldId id="406"/>
            <p14:sldId id="342"/>
            <p14:sldId id="408"/>
            <p14:sldId id="409"/>
            <p14:sldId id="411"/>
            <p14:sldId id="377"/>
            <p14:sldId id="414"/>
            <p14:sldId id="420"/>
            <p14:sldId id="425"/>
            <p14:sldId id="429"/>
            <p14:sldId id="439"/>
            <p14:sldId id="443"/>
            <p14:sldId id="447"/>
            <p14:sldId id="451"/>
            <p14:sldId id="452"/>
            <p14:sldId id="453"/>
            <p14:sldId id="455"/>
            <p14:sldId id="471"/>
            <p14:sldId id="456"/>
            <p14:sldId id="459"/>
            <p14:sldId id="460"/>
            <p14:sldId id="463"/>
            <p14:sldId id="465"/>
            <p14:sldId id="468"/>
            <p14:sldId id="371"/>
            <p14:sldId id="374"/>
            <p14:sldId id="375"/>
          </p14:sldIdLst>
        </p14:section>
        <p14:section name="Untitled Section" id="{17B2F81D-25C2-47E0-B4D8-43D8DBDF8E2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5A4"/>
    <a:srgbClr val="EE7522"/>
    <a:srgbClr val="D5752E"/>
    <a:srgbClr val="4056A1"/>
    <a:srgbClr val="1A40FD"/>
    <a:srgbClr val="FA5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535" autoAdjust="0"/>
  </p:normalViewPr>
  <p:slideViewPr>
    <p:cSldViewPr>
      <p:cViewPr varScale="1">
        <p:scale>
          <a:sx n="101" d="100"/>
          <a:sy n="101" d="100"/>
        </p:scale>
        <p:origin x="19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364BA-8ADA-4D56-9C09-5C3011900C8E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B3325-7F93-4684-B363-20821D35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81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C615C-97F5-4BCE-824D-0588EEFA854A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A85B9-AE14-40EC-B598-AC3A83E58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4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Certainly there were</a:t>
            </a:r>
            <a:r>
              <a:rPr lang="en-US" baseline="0" dirty="0" smtClean="0"/>
              <a:t> other factors, but these were primary influence.</a:t>
            </a:r>
          </a:p>
          <a:p>
            <a:r>
              <a:rPr lang="en-US" dirty="0" smtClean="0"/>
              <a:t>PCAST: dissatisfied with how math is taught to students outside</a:t>
            </a:r>
            <a:r>
              <a:rPr lang="en-US" baseline="0" dirty="0" smtClean="0"/>
              <a:t> the math major. Outdated course materials and teaching techniques have not provided students with the quantitative skills needed for employment and good citizenship.</a:t>
            </a:r>
          </a:p>
          <a:p>
            <a:r>
              <a:rPr lang="en-US" baseline="0" dirty="0" smtClean="0"/>
              <a:t>NRC: calls for math teaching that better aligns with other disciplines.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3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thinking of “programs” comprehensively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59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organization listed was the primary reason we invited</a:t>
            </a:r>
            <a:r>
              <a:rPr lang="en-US" baseline="0" dirty="0" smtClean="0"/>
              <a:t> them – they were named as “official representatives” of that association. But there is a lot of overlap of association affiliation. EX: Tara is both AMS and TPSE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65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</a:t>
            </a:r>
            <a:r>
              <a:rPr lang="en-US" baseline="0" dirty="0" smtClean="0"/>
              <a:t> were other reports we considered as well, for example, a 1998 document from the AMS (included in our reference list).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4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were other reports we considered as well, for example, a 1998 document from the AMS (included in our reference list).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63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who we want to influence and how we are attempting to influence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87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CBMS:</a:t>
            </a:r>
            <a:r>
              <a:rPr lang="en-US" baseline="0" dirty="0" smtClean="0"/>
              <a:t> Conference Board of the Mathematical Sciences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73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CBMS:</a:t>
            </a:r>
            <a:r>
              <a:rPr lang="en-US" baseline="0" dirty="0" smtClean="0"/>
              <a:t> Conference Board of the Mathematical Sciences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8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A Templa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2005"/>
            <a:ext cx="3810000" cy="10294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01" b="12656"/>
          <a:stretch/>
        </p:blipFill>
        <p:spPr>
          <a:xfrm>
            <a:off x="5017477" y="2971800"/>
            <a:ext cx="3897923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3055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000" baseline="0">
                <a:solidFill>
                  <a:srgbClr val="3055A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28600" y="228600"/>
            <a:ext cx="8686800" cy="6400800"/>
          </a:xfrm>
          <a:prstGeom prst="rect">
            <a:avLst/>
          </a:prstGeom>
          <a:noFill/>
          <a:ln w="28575" cap="rnd" cmpd="sng">
            <a:solidFill>
              <a:srgbClr val="30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"/>
          <p:cNvSpPr>
            <a:spLocks noChangeArrowheads="1"/>
          </p:cNvSpPr>
          <p:nvPr userDrawn="1"/>
        </p:nvSpPr>
        <p:spPr bwMode="auto">
          <a:xfrm>
            <a:off x="457200" y="457200"/>
            <a:ext cx="3363913" cy="1331913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TextBox 152"/>
          <p:cNvSpPr txBox="1"/>
          <p:nvPr userDrawn="1"/>
        </p:nvSpPr>
        <p:spPr>
          <a:xfrm>
            <a:off x="0" y="5943600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EE7522"/>
                </a:solidFill>
              </a:rPr>
              <a:t>Celebrating a Century of Advancing Mathematics</a:t>
            </a:r>
            <a:endParaRPr lang="en-US" sz="2500" dirty="0">
              <a:solidFill>
                <a:srgbClr val="EE75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69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3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3055A4"/>
          </a:solidFill>
          <a:ln>
            <a:solidFill>
              <a:srgbClr val="30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305800" cy="639762"/>
          </a:xfrm>
        </p:spPr>
        <p:txBody>
          <a:bodyPr>
            <a:normAutofit/>
          </a:bodyPr>
          <a:lstStyle>
            <a:lvl1pPr algn="l"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1999"/>
            <a:ext cx="8229600" cy="4953001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Arial" pitchFamily="34" charset="0"/>
              <a:buChar char="•"/>
              <a:defRPr sz="2400"/>
            </a:lvl1pPr>
            <a:lvl2pPr marL="742950" indent="-285750"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chemeClr val="tx2"/>
              </a:buClr>
              <a:buFont typeface="Arial" pitchFamily="34" charset="0"/>
              <a:buChar char="•"/>
              <a:defRPr sz="1800"/>
            </a:lvl3pPr>
            <a:lvl4pPr marL="1600200" indent="-228600">
              <a:buClr>
                <a:schemeClr val="tx2"/>
              </a:buClr>
              <a:buFont typeface="Arial" pitchFamily="34" charset="0"/>
              <a:buChar char="•"/>
              <a:defRPr sz="1600"/>
            </a:lvl4pPr>
            <a:lvl5pPr marL="2057400" indent="-228600">
              <a:buClr>
                <a:schemeClr val="tx2"/>
              </a:buClr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5931131"/>
            <a:ext cx="9144000" cy="914400"/>
          </a:xfrm>
          <a:prstGeom prst="rect">
            <a:avLst/>
          </a:prstGeom>
          <a:solidFill>
            <a:srgbClr val="3055A4"/>
          </a:solidFill>
          <a:ln>
            <a:solidFill>
              <a:srgbClr val="30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55032"/>
            <a:ext cx="2468880" cy="66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574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5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10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3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0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6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767F6-49A0-488B-88DD-29F8A189F327}" type="datetimeFigureOut">
              <a:rPr lang="en-US" smtClean="0"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.org/sites/default/files/pdf/common-vision/common_vision_final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.org/sites/default/files/pdf/common-vision/common_vision_final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.org/common-visio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linda.braddy@tccd.edu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.edu/catalog/15269/the-mathematical-sciences-in-2025" TargetMode="External"/><Relationship Id="rId2" Type="http://schemas.openxmlformats.org/officeDocument/2006/relationships/hyperlink" Target="http://ssir.org/articles/entry/collective_impac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hitehouse.gov/sites/default/files/microsites/ostp/pcast-engage-to-excel-final_feb.pdf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.org/sites/default/files/pdf/ingenious/INGenIOuS-report.pdf" TargetMode="External"/><Relationship Id="rId2" Type="http://schemas.openxmlformats.org/officeDocument/2006/relationships/hyperlink" Target="http://www.maa.org/sites/default/files/pdf/CommonVisionFin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i="1" dirty="0" smtClean="0"/>
              <a:t>A Common Vision for Undergraduate Mathematical Sciences Programs in 2025 </a:t>
            </a:r>
            <a:endParaRPr lang="en-US" sz="3000" i="1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1800" dirty="0" smtClean="0"/>
              <a:t>AMATYC webinar</a:t>
            </a:r>
            <a:endParaRPr lang="en-US" sz="1800" dirty="0" smtClean="0"/>
          </a:p>
          <a:p>
            <a:r>
              <a:rPr lang="en-US" sz="1800" dirty="0" smtClean="0"/>
              <a:t>June 21</a:t>
            </a:r>
            <a:r>
              <a:rPr lang="en-US" sz="1800" dirty="0" smtClean="0"/>
              <a:t>, </a:t>
            </a:r>
            <a:r>
              <a:rPr lang="en-US" sz="1800" dirty="0" smtClean="0"/>
              <a:t>2016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5581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</a:t>
            </a:r>
            <a:r>
              <a:rPr lang="en-US" dirty="0" smtClean="0"/>
              <a:t> </a:t>
            </a:r>
            <a:r>
              <a:rPr lang="en-US" i="1" dirty="0" smtClean="0"/>
              <a:t>Vision</a:t>
            </a:r>
            <a:r>
              <a:rPr lang="en-US" dirty="0" smtClean="0"/>
              <a:t> Project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1 of a 2-part initiative</a:t>
            </a:r>
          </a:p>
          <a:p>
            <a:r>
              <a:rPr lang="en-US" dirty="0" smtClean="0"/>
              <a:t>Introspective</a:t>
            </a:r>
          </a:p>
          <a:p>
            <a:pPr lvl="1"/>
            <a:r>
              <a:rPr lang="en-US" dirty="0" smtClean="0"/>
              <a:t>To articulate an internally coherent vision within our community</a:t>
            </a:r>
          </a:p>
          <a:p>
            <a:r>
              <a:rPr lang="en-US" dirty="0" smtClean="0"/>
              <a:t>Next phase proposed as outward-looking, focused on</a:t>
            </a:r>
          </a:p>
          <a:p>
            <a:pPr lvl="1"/>
            <a:r>
              <a:rPr lang="en-US" dirty="0" smtClean="0"/>
              <a:t>Grassroots efforts</a:t>
            </a:r>
          </a:p>
          <a:p>
            <a:pPr lvl="1"/>
            <a:r>
              <a:rPr lang="en-US" dirty="0" smtClean="0"/>
              <a:t>Efforts that build on existing work</a:t>
            </a:r>
          </a:p>
          <a:p>
            <a:pPr lvl="1"/>
            <a:r>
              <a:rPr lang="en-US" dirty="0" smtClean="0"/>
              <a:t>Dissemination and implementation of modernized curricula and delivery methods</a:t>
            </a:r>
          </a:p>
          <a:p>
            <a:pPr lvl="1"/>
            <a:r>
              <a:rPr lang="en-US" dirty="0" smtClean="0"/>
              <a:t>Widespread, </a:t>
            </a:r>
            <a:r>
              <a:rPr lang="en-US" dirty="0" smtClean="0"/>
              <a:t>large-scale change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We spent the first six months drafting a report of common themes found in existing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 published by the five associations.</a:t>
            </a:r>
          </a:p>
          <a:p>
            <a:pPr marL="0" indent="0">
              <a:buNone/>
            </a:pPr>
            <a:endParaRPr lang="en-US" altLang="en-US" sz="1200" dirty="0" smtClean="0">
              <a:solidFill>
                <a:srgbClr val="000000"/>
              </a:solidFill>
            </a:endParaRPr>
          </a:p>
          <a:p>
            <a:pPr lvl="1"/>
            <a:r>
              <a:rPr lang="en-US" i="1" dirty="0"/>
              <a:t>Beyond Crossroa</a:t>
            </a:r>
            <a:r>
              <a:rPr lang="en-US" dirty="0"/>
              <a:t>ds, </a:t>
            </a:r>
            <a:r>
              <a:rPr lang="en-US" dirty="0" smtClean="0"/>
              <a:t>AMATYC, 2006 (</a:t>
            </a:r>
            <a:r>
              <a:rPr lang="en-US" dirty="0"/>
              <a:t>update of the 1995 </a:t>
            </a:r>
            <a:r>
              <a:rPr lang="en-US" dirty="0" smtClean="0"/>
              <a:t>publication </a:t>
            </a:r>
            <a:r>
              <a:rPr lang="en-US" i="1" dirty="0" smtClean="0"/>
              <a:t>Crossroads in </a:t>
            </a:r>
            <a:r>
              <a:rPr lang="en-US" i="1" dirty="0"/>
              <a:t>Mathematics: Standards for Introductory College Mathematics Before </a:t>
            </a:r>
            <a:r>
              <a:rPr lang="en-US" i="1" dirty="0" smtClean="0"/>
              <a:t>Calculus)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i="1" dirty="0" smtClean="0"/>
              <a:t>Guidelines </a:t>
            </a:r>
            <a:r>
              <a:rPr lang="en-US" i="1" dirty="0"/>
              <a:t>for Assessment and Instruction in Statistics Education College Report</a:t>
            </a:r>
            <a:r>
              <a:rPr lang="en-US" dirty="0"/>
              <a:t>, </a:t>
            </a:r>
            <a:r>
              <a:rPr lang="en-US" dirty="0" smtClean="0"/>
              <a:t>ASA, 2012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i="1" dirty="0" smtClean="0"/>
              <a:t>Guidelines </a:t>
            </a:r>
            <a:r>
              <a:rPr lang="en-US" i="1" dirty="0"/>
              <a:t>for Undergraduate Programs in Statistical Science</a:t>
            </a:r>
            <a:r>
              <a:rPr lang="en-US" dirty="0"/>
              <a:t>, </a:t>
            </a:r>
            <a:r>
              <a:rPr lang="en-US" dirty="0" smtClean="0"/>
              <a:t>ASA, 2014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We spent the first six months drafting a report of common themes found in existing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 published by the five associations.</a:t>
            </a:r>
          </a:p>
          <a:p>
            <a:pPr marL="0" indent="0">
              <a:buNone/>
            </a:pPr>
            <a:endParaRPr lang="en-US" altLang="en-US" sz="1200" dirty="0" smtClean="0">
              <a:solidFill>
                <a:srgbClr val="000000"/>
              </a:solidFill>
            </a:endParaRPr>
          </a:p>
          <a:p>
            <a:pPr lvl="1"/>
            <a:r>
              <a:rPr lang="en-US" i="1" dirty="0"/>
              <a:t>2015 CUPM Guide to Majors in the Mathematical Sciences</a:t>
            </a:r>
            <a:r>
              <a:rPr lang="en-US" dirty="0"/>
              <a:t>, MAA, 2015 (update of </a:t>
            </a:r>
            <a:r>
              <a:rPr lang="en-US" b="1" dirty="0"/>
              <a:t>​</a:t>
            </a:r>
            <a:r>
              <a:rPr lang="en-US" i="1" dirty="0"/>
              <a:t>Undergraduate Programs and Courses in the Mathematical Sciences: CUPM Curriculum Guide 2004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i="1" dirty="0" smtClean="0"/>
          </a:p>
          <a:p>
            <a:pPr lvl="1"/>
            <a:r>
              <a:rPr lang="en-US" i="1" dirty="0" smtClean="0"/>
              <a:t>Partner </a:t>
            </a:r>
            <a:r>
              <a:rPr lang="en-US" i="1" dirty="0"/>
              <a:t>Discipline Recommendations for Introductory College Mathematics and the Implications </a:t>
            </a:r>
            <a:r>
              <a:rPr lang="en-US" i="1" dirty="0" smtClean="0"/>
              <a:t>for College </a:t>
            </a:r>
            <a:r>
              <a:rPr lang="en-US" i="1" dirty="0"/>
              <a:t>Algebra</a:t>
            </a:r>
            <a:r>
              <a:rPr lang="en-US" dirty="0"/>
              <a:t>, </a:t>
            </a:r>
            <a:r>
              <a:rPr lang="en-US" dirty="0" smtClean="0"/>
              <a:t>MAA, 2012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i="1" dirty="0" smtClean="0"/>
              <a:t>Modeling </a:t>
            </a:r>
            <a:r>
              <a:rPr lang="en-US" i="1" dirty="0"/>
              <a:t>across the Curriculum</a:t>
            </a:r>
            <a:r>
              <a:rPr lang="en-US" dirty="0"/>
              <a:t>, </a:t>
            </a:r>
            <a:r>
              <a:rPr lang="en-US" dirty="0" smtClean="0"/>
              <a:t>SIAM, 2012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i="1" dirty="0" smtClean="0"/>
              <a:t>Undergraduate </a:t>
            </a:r>
            <a:r>
              <a:rPr lang="en-US" i="1" dirty="0"/>
              <a:t>Programs in Applied Mathematics</a:t>
            </a:r>
            <a:r>
              <a:rPr lang="en-US" dirty="0"/>
              <a:t>, </a:t>
            </a:r>
            <a:r>
              <a:rPr lang="en-US" dirty="0" smtClean="0"/>
              <a:t>SIAM,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2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May </a:t>
            </a:r>
            <a:r>
              <a:rPr lang="en-US" altLang="en-US" dirty="0">
                <a:solidFill>
                  <a:srgbClr val="000000"/>
                </a:solidFill>
              </a:rPr>
              <a:t>2015 </a:t>
            </a:r>
            <a:r>
              <a:rPr lang="en-US" altLang="en-US" dirty="0" smtClean="0">
                <a:solidFill>
                  <a:srgbClr val="000000"/>
                </a:solidFill>
              </a:rPr>
              <a:t>workshop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200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2200" dirty="0">
                <a:solidFill>
                  <a:srgbClr val="000000"/>
                </a:solidFill>
              </a:rPr>
              <a:t>~50 </a:t>
            </a:r>
            <a:r>
              <a:rPr lang="en-US" altLang="en-US" sz="2200" dirty="0" smtClean="0">
                <a:solidFill>
                  <a:srgbClr val="000000"/>
                </a:solidFill>
              </a:rPr>
              <a:t>participants from </a:t>
            </a:r>
            <a:r>
              <a:rPr lang="en-US" altLang="en-US" sz="2200" dirty="0">
                <a:solidFill>
                  <a:srgbClr val="000000"/>
                </a:solidFill>
              </a:rPr>
              <a:t>higher education institutions &amp; advocacy organizations, </a:t>
            </a:r>
            <a:r>
              <a:rPr lang="en-US" altLang="en-US" sz="2200" dirty="0" smtClean="0">
                <a:solidFill>
                  <a:srgbClr val="000000"/>
                </a:solidFill>
              </a:rPr>
              <a:t>and industries</a:t>
            </a:r>
          </a:p>
          <a:p>
            <a:pPr marL="457200" lvl="1" indent="0">
              <a:spcBef>
                <a:spcPct val="0"/>
              </a:spcBef>
              <a:buNone/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2200" dirty="0">
                <a:solidFill>
                  <a:srgbClr val="000000"/>
                </a:solidFill>
              </a:rPr>
              <a:t>Provided feedback for refining </a:t>
            </a:r>
            <a:r>
              <a:rPr lang="en-US" altLang="en-US" sz="2200" dirty="0" smtClean="0">
                <a:solidFill>
                  <a:srgbClr val="000000"/>
                </a:solidFill>
              </a:rPr>
              <a:t>report</a:t>
            </a:r>
          </a:p>
          <a:p>
            <a:pPr marL="457200" lvl="1" indent="0">
              <a:spcBef>
                <a:spcPct val="0"/>
              </a:spcBef>
              <a:buNone/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2200" dirty="0">
                <a:solidFill>
                  <a:srgbClr val="000000"/>
                </a:solidFill>
              </a:rPr>
              <a:t>Drafted proposals for specific initiatives to improve </a:t>
            </a:r>
            <a:r>
              <a:rPr lang="en-US" altLang="en-US" sz="2200" dirty="0" smtClean="0">
                <a:solidFill>
                  <a:srgbClr val="000000"/>
                </a:solidFill>
              </a:rPr>
              <a:t>curricula and instruction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26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3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Accomplishments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Published a final </a:t>
            </a:r>
            <a:r>
              <a:rPr lang="en-US" dirty="0" smtClean="0"/>
              <a:t>report</a:t>
            </a:r>
            <a:endParaRPr lang="en-US" dirty="0"/>
          </a:p>
          <a:p>
            <a:pPr marL="0" indent="0">
              <a:buNone/>
            </a:pPr>
            <a:endParaRPr lang="en-US" sz="1000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www.maa.org/sites/default/files/pdf/common-vision/common_vision_final.pdf</a:t>
            </a:r>
            <a:endParaRPr lang="en-US" dirty="0" smtClean="0"/>
          </a:p>
          <a:p>
            <a:pPr lvl="1"/>
            <a:r>
              <a:rPr lang="en-US" dirty="0" smtClean="0"/>
              <a:t>Hard copies available upon request (while supplies last)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Synthesis </a:t>
            </a:r>
            <a:r>
              <a:rPr lang="en-US" dirty="0"/>
              <a:t>of </a:t>
            </a:r>
            <a:r>
              <a:rPr lang="en-US" dirty="0" smtClean="0"/>
              <a:t>the common themes, based on our research </a:t>
            </a:r>
            <a:r>
              <a:rPr lang="en-US" dirty="0"/>
              <a:t>and input from project participants and other </a:t>
            </a:r>
            <a:r>
              <a:rPr lang="en-US" dirty="0" smtClean="0"/>
              <a:t>leaders </a:t>
            </a:r>
            <a:r>
              <a:rPr lang="en-US" dirty="0"/>
              <a:t>in our </a:t>
            </a:r>
            <a:r>
              <a:rPr lang="en-US" dirty="0" smtClean="0"/>
              <a:t>community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Summary of four broad areas that need attention and action from our community</a:t>
            </a:r>
          </a:p>
          <a:p>
            <a:pPr lvl="2"/>
            <a:r>
              <a:rPr lang="en-US" dirty="0"/>
              <a:t>Curricula</a:t>
            </a:r>
          </a:p>
          <a:p>
            <a:pPr lvl="2"/>
            <a:r>
              <a:rPr lang="en-US" dirty="0"/>
              <a:t>Course structure</a:t>
            </a:r>
          </a:p>
          <a:p>
            <a:pPr lvl="2"/>
            <a:r>
              <a:rPr lang="en-US" dirty="0"/>
              <a:t>Workforce preparation</a:t>
            </a:r>
          </a:p>
          <a:p>
            <a:pPr lvl="2"/>
            <a:r>
              <a:rPr lang="en-US" dirty="0"/>
              <a:t>Faculty </a:t>
            </a:r>
            <a:r>
              <a:rPr lang="en-US" dirty="0" smtClean="0"/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125841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Accomplishments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Published a final </a:t>
            </a:r>
            <a:r>
              <a:rPr lang="en-US" dirty="0" smtClean="0"/>
              <a:t>report</a:t>
            </a:r>
            <a:endParaRPr lang="en-US" dirty="0"/>
          </a:p>
          <a:p>
            <a:pPr marL="0" indent="0">
              <a:buNone/>
            </a:pPr>
            <a:endParaRPr lang="en-US" sz="1000" dirty="0"/>
          </a:p>
          <a:p>
            <a:pPr lvl="1"/>
            <a:r>
              <a:rPr lang="en-US" dirty="0" smtClean="0"/>
              <a:t>Foundation </a:t>
            </a:r>
            <a:r>
              <a:rPr lang="en-US" dirty="0"/>
              <a:t>for future </a:t>
            </a:r>
            <a:r>
              <a:rPr lang="en-US" dirty="0" smtClean="0"/>
              <a:t>work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Guide for funding agencies – best bets for targeted federal investments likely to have transformative impact 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Call to “collective action”</a:t>
            </a:r>
          </a:p>
          <a:p>
            <a:pPr lvl="2"/>
            <a:r>
              <a:rPr lang="en-US" dirty="0" smtClean="0"/>
              <a:t>A coordinated effort supported by major players from all existing sectors is more effective than an array of new initiatives and organizations. (</a:t>
            </a:r>
            <a:r>
              <a:rPr lang="en-US" dirty="0" err="1" smtClean="0"/>
              <a:t>Kania</a:t>
            </a:r>
            <a:r>
              <a:rPr lang="en-US" dirty="0" smtClean="0"/>
              <a:t> &amp; Kramer, 2011, on “collective impact”)</a:t>
            </a:r>
          </a:p>
          <a:p>
            <a:pPr lvl="2"/>
            <a:r>
              <a:rPr lang="en-US" dirty="0" smtClean="0"/>
              <a:t>Improving teaching and learning requires well-coordinated efforts among faculty, administrators, employers, professional associations, and funding agencies.</a:t>
            </a:r>
          </a:p>
        </p:txBody>
      </p:sp>
    </p:spTree>
    <p:extLst>
      <p:ext uri="{BB962C8B-B14F-4D97-AF65-F5344CB8AC3E}">
        <p14:creationId xmlns:p14="http://schemas.microsoft.com/office/powerpoint/2010/main" val="297369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Accomplishments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Published a final </a:t>
            </a:r>
            <a:r>
              <a:rPr lang="en-US" dirty="0" smtClean="0"/>
              <a:t>report</a:t>
            </a:r>
            <a:endParaRPr lang="en-US" dirty="0"/>
          </a:p>
          <a:p>
            <a:pPr marL="0" indent="0">
              <a:buNone/>
            </a:pPr>
            <a:endParaRPr lang="en-US" sz="1000" dirty="0" smtClean="0">
              <a:hlinkClick r:id="rId2"/>
            </a:endParaRPr>
          </a:p>
          <a:p>
            <a:pPr marL="457200" lvl="1" indent="0">
              <a:buNone/>
            </a:pPr>
            <a:r>
              <a:rPr lang="en-US" dirty="0" smtClean="0"/>
              <a:t>We intentionally did </a:t>
            </a:r>
            <a:r>
              <a:rPr lang="en-US" b="1" dirty="0" smtClean="0"/>
              <a:t>not</a:t>
            </a:r>
            <a:r>
              <a:rPr lang="en-US" dirty="0" smtClean="0"/>
              <a:t> focus on</a:t>
            </a:r>
          </a:p>
          <a:p>
            <a:pPr lvl="2"/>
            <a:r>
              <a:rPr lang="en-US" dirty="0" smtClean="0"/>
              <a:t>Developmental/remedial courses</a:t>
            </a:r>
          </a:p>
          <a:p>
            <a:pPr lvl="2"/>
            <a:r>
              <a:rPr lang="en-US" dirty="0" smtClean="0"/>
              <a:t>K-12 education</a:t>
            </a:r>
          </a:p>
          <a:p>
            <a:pPr marL="457200" lvl="1" indent="0">
              <a:buNone/>
            </a:pPr>
            <a:r>
              <a:rPr lang="en-US" dirty="0" smtClean="0"/>
              <a:t>because we had limited time and financial resources.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We reserved those for “Phase 2” efforts.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348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Accomplishments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Policy efforts</a:t>
            </a:r>
          </a:p>
          <a:p>
            <a:pPr lvl="1"/>
            <a:r>
              <a:rPr lang="en-US" dirty="0" smtClean="0"/>
              <a:t>White paper sent to John </a:t>
            </a:r>
            <a:r>
              <a:rPr lang="en-US" dirty="0" err="1" smtClean="0"/>
              <a:t>Holdren</a:t>
            </a:r>
            <a:r>
              <a:rPr lang="en-US" dirty="0" smtClean="0"/>
              <a:t> (OSTP, PCAST), members of Congress, chairs and ranking members of House and Senate committees on education.</a:t>
            </a:r>
          </a:p>
          <a:p>
            <a:pPr lvl="1"/>
            <a:r>
              <a:rPr lang="en-US" dirty="0" smtClean="0"/>
              <a:t>Calls to action in professional associations’ publications.</a:t>
            </a:r>
          </a:p>
          <a:p>
            <a:pPr lvl="1"/>
            <a:r>
              <a:rPr lang="en-US" dirty="0" smtClean="0"/>
              <a:t>Science policy panel with Rush Holt (Congress, AAAS) and Jim Gates (PCAST) at 2016 Joint </a:t>
            </a:r>
            <a:r>
              <a:rPr lang="en-US" dirty="0"/>
              <a:t>Mathematics </a:t>
            </a:r>
            <a:r>
              <a:rPr lang="en-US" dirty="0" smtClean="0"/>
              <a:t>Meetings.</a:t>
            </a:r>
          </a:p>
          <a:p>
            <a:pPr lvl="1"/>
            <a:r>
              <a:rPr lang="en-US" dirty="0" smtClean="0"/>
              <a:t>Endorsement from the Conference Board of the Mathematical Sciences. 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www.maa.org/common-vision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87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>
                <a:solidFill>
                  <a:srgbClr val="000000"/>
                </a:solidFill>
              </a:rPr>
              <a:t>Common Themes in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r>
              <a:rPr lang="en-US" sz="2000" b="1" dirty="0" smtClean="0"/>
              <a:t>The </a:t>
            </a:r>
            <a:r>
              <a:rPr lang="en-US" sz="2000" b="1" dirty="0"/>
              <a:t>status quo is </a:t>
            </a:r>
            <a:r>
              <a:rPr lang="en-US" sz="2000" b="1" dirty="0" smtClean="0"/>
              <a:t>unacceptable</a:t>
            </a:r>
          </a:p>
          <a:p>
            <a:endParaRPr lang="en-US" altLang="en-US" sz="10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More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statistics, modeling, simulation, </a:t>
            </a:r>
            <a:r>
              <a:rPr lang="en-US" altLang="en-US" sz="2000" dirty="0" smtClean="0">
                <a:solidFill>
                  <a:srgbClr val="000000"/>
                </a:solidFill>
              </a:rPr>
              <a:t>and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computation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Less traditional lecturing &amp; more ‘</a:t>
            </a:r>
            <a:r>
              <a:rPr lang="en-US" altLang="en-US" sz="2000" b="1" dirty="0">
                <a:solidFill>
                  <a:srgbClr val="000000"/>
                </a:solidFill>
              </a:rPr>
              <a:t>active learning</a:t>
            </a:r>
            <a:r>
              <a:rPr lang="en-US" altLang="en-US" sz="2000" dirty="0">
                <a:solidFill>
                  <a:srgbClr val="000000"/>
                </a:solidFill>
              </a:rPr>
              <a:t>’ </a:t>
            </a:r>
            <a:r>
              <a:rPr lang="en-US" altLang="en-US" sz="2000" dirty="0" smtClean="0">
                <a:solidFill>
                  <a:srgbClr val="000000"/>
                </a:solidFill>
              </a:rPr>
              <a:t>techniques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b="1" dirty="0">
                <a:solidFill>
                  <a:srgbClr val="000000"/>
                </a:solidFill>
              </a:rPr>
              <a:t>Multiple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pathways</a:t>
            </a:r>
            <a:r>
              <a:rPr lang="en-US" altLang="en-US" sz="2000" dirty="0" smtClean="0">
                <a:solidFill>
                  <a:srgbClr val="000000"/>
                </a:solidFill>
              </a:rPr>
              <a:t>:</a:t>
            </a:r>
            <a:endParaRPr lang="en-US" altLang="en-US" sz="2000" b="1" dirty="0" smtClean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Through </a:t>
            </a:r>
            <a:r>
              <a:rPr lang="en-US" altLang="en-US" b="1" dirty="0">
                <a:solidFill>
                  <a:srgbClr val="000000"/>
                </a:solidFill>
              </a:rPr>
              <a:t>general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b="1" dirty="0">
                <a:solidFill>
                  <a:srgbClr val="000000"/>
                </a:solidFill>
              </a:rPr>
              <a:t>education</a:t>
            </a:r>
            <a:r>
              <a:rPr lang="en-US" altLang="en-US" dirty="0">
                <a:solidFill>
                  <a:srgbClr val="000000"/>
                </a:solidFill>
              </a:rPr>
              <a:t> mathematics and statistics</a:t>
            </a:r>
            <a:r>
              <a:rPr lang="en-US" altLang="en-US" sz="1800" dirty="0">
                <a:solidFill>
                  <a:srgbClr val="000000"/>
                </a:solidFill>
              </a:rPr>
              <a:t> requirements 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Into and </a:t>
            </a:r>
            <a:r>
              <a:rPr lang="en-US" altLang="en-US" dirty="0">
                <a:solidFill>
                  <a:srgbClr val="000000"/>
                </a:solidFill>
              </a:rPr>
              <a:t>through </a:t>
            </a:r>
            <a:r>
              <a:rPr lang="en-US" altLang="en-US" b="1" dirty="0">
                <a:solidFill>
                  <a:srgbClr val="000000"/>
                </a:solidFill>
              </a:rPr>
              <a:t>majors</a:t>
            </a:r>
            <a:r>
              <a:rPr lang="en-US" altLang="en-US" dirty="0">
                <a:solidFill>
                  <a:srgbClr val="000000"/>
                </a:solidFill>
              </a:rPr>
              <a:t> in the </a:t>
            </a:r>
            <a:r>
              <a:rPr lang="en-US" altLang="en-US" dirty="0" smtClean="0">
                <a:solidFill>
                  <a:srgbClr val="000000"/>
                </a:solidFill>
              </a:rPr>
              <a:t>mathematical sciences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r>
              <a:rPr lang="en-US" altLang="en-US" sz="2000" dirty="0">
                <a:solidFill>
                  <a:srgbClr val="000000"/>
                </a:solidFill>
              </a:rPr>
              <a:t>Increasing role of </a:t>
            </a:r>
            <a:r>
              <a:rPr lang="en-US" altLang="en-US" sz="2000" b="1" dirty="0">
                <a:solidFill>
                  <a:srgbClr val="000000"/>
                </a:solidFill>
              </a:rPr>
              <a:t>two-year colleges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32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>
                <a:solidFill>
                  <a:srgbClr val="000000"/>
                </a:solidFill>
              </a:rPr>
              <a:t>Common Themes in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Attention </a:t>
            </a:r>
            <a:r>
              <a:rPr lang="en-US" altLang="en-US" sz="2000" dirty="0">
                <a:solidFill>
                  <a:srgbClr val="000000"/>
                </a:solidFill>
              </a:rPr>
              <a:t>to student </a:t>
            </a:r>
            <a:r>
              <a:rPr lang="en-US" altLang="en-US" sz="2000" b="1" dirty="0">
                <a:solidFill>
                  <a:srgbClr val="000000"/>
                </a:solidFill>
              </a:rPr>
              <a:t>transitions</a:t>
            </a:r>
            <a:r>
              <a:rPr lang="en-US" altLang="en-US" sz="2000" dirty="0">
                <a:solidFill>
                  <a:srgbClr val="000000"/>
                </a:solidFill>
              </a:rPr>
              <a:t> &amp; </a:t>
            </a:r>
            <a:r>
              <a:rPr lang="en-US" altLang="en-US" sz="2000" b="1" dirty="0">
                <a:solidFill>
                  <a:srgbClr val="000000"/>
                </a:solidFill>
              </a:rPr>
              <a:t>transfer</a:t>
            </a:r>
            <a:r>
              <a:rPr lang="en-US" altLang="en-US" sz="2000" dirty="0">
                <a:solidFill>
                  <a:srgbClr val="000000"/>
                </a:solidFill>
              </a:rPr>
              <a:t> between </a:t>
            </a:r>
            <a:r>
              <a:rPr lang="en-US" altLang="en-US" sz="2000" dirty="0" smtClean="0">
                <a:solidFill>
                  <a:srgbClr val="000000"/>
                </a:solidFill>
              </a:rPr>
              <a:t>institutions 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b="1" dirty="0">
                <a:solidFill>
                  <a:srgbClr val="000000"/>
                </a:solidFill>
              </a:rPr>
              <a:t>Technology</a:t>
            </a:r>
            <a:r>
              <a:rPr lang="en-US" altLang="en-US" sz="2000" dirty="0">
                <a:solidFill>
                  <a:srgbClr val="000000"/>
                </a:solidFill>
              </a:rPr>
              <a:t> to enhance student </a:t>
            </a:r>
            <a:r>
              <a:rPr lang="en-US" altLang="en-US" sz="2000" dirty="0" smtClean="0">
                <a:solidFill>
                  <a:srgbClr val="000000"/>
                </a:solidFill>
              </a:rPr>
              <a:t>learning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Curricula development efforts with </a:t>
            </a:r>
            <a:r>
              <a:rPr lang="en-US" altLang="en-US" sz="2000" b="1" dirty="0">
                <a:solidFill>
                  <a:srgbClr val="000000"/>
                </a:solidFill>
              </a:rPr>
              <a:t>partner disciplines </a:t>
            </a:r>
            <a:endParaRPr lang="en-US" altLang="en-US" sz="20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Emphasis on developing </a:t>
            </a:r>
            <a:r>
              <a:rPr lang="en-US" altLang="en-US" sz="2000" b="1" dirty="0">
                <a:solidFill>
                  <a:srgbClr val="000000"/>
                </a:solidFill>
              </a:rPr>
              <a:t>students</a:t>
            </a:r>
            <a:r>
              <a:rPr lang="en-US" altLang="en-US" sz="2000" dirty="0">
                <a:solidFill>
                  <a:srgbClr val="000000"/>
                </a:solidFill>
              </a:rPr>
              <a:t>’ </a:t>
            </a:r>
            <a:r>
              <a:rPr lang="en-US" altLang="en-US" sz="2000" b="1" dirty="0">
                <a:solidFill>
                  <a:srgbClr val="000000"/>
                </a:solidFill>
              </a:rPr>
              <a:t>communication skills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 </a:t>
            </a:r>
            <a:endParaRPr lang="en-US" altLang="en-US" sz="2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Faculty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reward systems</a:t>
            </a:r>
            <a:r>
              <a:rPr lang="en-US" altLang="en-US" sz="2000" dirty="0" smtClean="0">
                <a:solidFill>
                  <a:srgbClr val="000000"/>
                </a:solidFill>
              </a:rPr>
              <a:t> (e.g., tenure and promotion criteria) are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outdated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 </a:t>
            </a:r>
            <a:endParaRPr lang="en-US" altLang="en-US" sz="2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2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b="1" dirty="0" smtClean="0">
                <a:solidFill>
                  <a:srgbClr val="000000"/>
                </a:solidFill>
              </a:rPr>
              <a:t>Sustainability </a:t>
            </a:r>
            <a:r>
              <a:rPr lang="en-US" altLang="en-US" sz="2000" dirty="0" smtClean="0">
                <a:solidFill>
                  <a:srgbClr val="000000"/>
                </a:solidFill>
              </a:rPr>
              <a:t>of initiatives</a:t>
            </a:r>
            <a:endParaRPr lang="en-US" altLang="en-US" sz="2000" b="1" dirty="0">
              <a:solidFill>
                <a:srgbClr val="000000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031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facing our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Mathematics and statistics </a:t>
            </a:r>
            <a:r>
              <a:rPr lang="en-US" altLang="en-US" dirty="0">
                <a:solidFill>
                  <a:srgbClr val="000000"/>
                </a:solidFill>
              </a:rPr>
              <a:t>courses function as gateways </a:t>
            </a:r>
            <a:r>
              <a:rPr lang="en-US" altLang="en-US" dirty="0" smtClean="0">
                <a:solidFill>
                  <a:srgbClr val="000000"/>
                </a:solidFill>
              </a:rPr>
              <a:t>to many </a:t>
            </a:r>
            <a:r>
              <a:rPr lang="en-US" altLang="en-US" dirty="0">
                <a:solidFill>
                  <a:srgbClr val="000000"/>
                </a:solidFill>
              </a:rPr>
              <a:t>majors </a:t>
            </a:r>
            <a:r>
              <a:rPr lang="en-US" altLang="en-US" dirty="0" smtClean="0">
                <a:solidFill>
                  <a:srgbClr val="000000"/>
                </a:solidFill>
              </a:rPr>
              <a:t>are crucial </a:t>
            </a:r>
            <a:r>
              <a:rPr lang="en-US" altLang="en-US" dirty="0">
                <a:solidFill>
                  <a:srgbClr val="000000"/>
                </a:solidFill>
              </a:rPr>
              <a:t>for preparing scientifically literate citizens. Yet: 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Only </a:t>
            </a:r>
            <a:r>
              <a:rPr lang="en-US" altLang="en-US" sz="2000" b="1" dirty="0">
                <a:solidFill>
                  <a:srgbClr val="000000"/>
                </a:solidFill>
              </a:rPr>
              <a:t>~50% </a:t>
            </a:r>
            <a:r>
              <a:rPr lang="en-US" altLang="en-US" sz="2000" dirty="0">
                <a:solidFill>
                  <a:srgbClr val="000000"/>
                </a:solidFill>
              </a:rPr>
              <a:t>of students earn a grade of A, B, or C in </a:t>
            </a:r>
            <a:r>
              <a:rPr lang="en-US" altLang="en-US" sz="2000" dirty="0" smtClean="0">
                <a:solidFill>
                  <a:srgbClr val="000000"/>
                </a:solidFill>
              </a:rPr>
              <a:t>college </a:t>
            </a:r>
            <a:r>
              <a:rPr lang="en-US" altLang="en-US" sz="2000" dirty="0">
                <a:solidFill>
                  <a:srgbClr val="000000"/>
                </a:solidFill>
              </a:rPr>
              <a:t>algebra courses.</a:t>
            </a:r>
          </a:p>
          <a:p>
            <a:pPr>
              <a:spcBef>
                <a:spcPct val="0"/>
              </a:spcBef>
              <a:defRPr/>
            </a:pPr>
            <a:endParaRPr lang="en-US" altLang="en-US" sz="20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Women </a:t>
            </a:r>
            <a:r>
              <a:rPr lang="en-US" altLang="en-US" sz="2000" dirty="0">
                <a:solidFill>
                  <a:srgbClr val="000000"/>
                </a:solidFill>
              </a:rPr>
              <a:t>are </a:t>
            </a:r>
            <a:r>
              <a:rPr lang="en-US" altLang="en-US" sz="2000" b="1" dirty="0">
                <a:solidFill>
                  <a:srgbClr val="000000"/>
                </a:solidFill>
              </a:rPr>
              <a:t>almost twice as likely </a:t>
            </a:r>
            <a:r>
              <a:rPr lang="en-US" altLang="en-US" sz="2000" dirty="0">
                <a:solidFill>
                  <a:srgbClr val="000000"/>
                </a:solidFill>
              </a:rPr>
              <a:t>as men to </a:t>
            </a:r>
            <a:r>
              <a:rPr lang="en-US" altLang="en-US" sz="2000" dirty="0" smtClean="0">
                <a:solidFill>
                  <a:srgbClr val="000000"/>
                </a:solidFill>
              </a:rPr>
              <a:t>choose not </a:t>
            </a:r>
            <a:r>
              <a:rPr lang="en-US" altLang="en-US" sz="2000" dirty="0">
                <a:solidFill>
                  <a:srgbClr val="000000"/>
                </a:solidFill>
              </a:rPr>
              <a:t>to continue beyond </a:t>
            </a:r>
            <a:r>
              <a:rPr lang="en-US" altLang="en-US" sz="2000" dirty="0" err="1">
                <a:solidFill>
                  <a:srgbClr val="000000"/>
                </a:solidFill>
              </a:rPr>
              <a:t>Calc</a:t>
            </a:r>
            <a:r>
              <a:rPr lang="en-US" altLang="en-US" sz="2000" dirty="0">
                <a:solidFill>
                  <a:srgbClr val="000000"/>
                </a:solidFill>
              </a:rPr>
              <a:t> I, even when </a:t>
            </a:r>
            <a:r>
              <a:rPr lang="en-US" altLang="en-US" sz="2000" dirty="0" err="1">
                <a:solidFill>
                  <a:srgbClr val="000000"/>
                </a:solidFill>
              </a:rPr>
              <a:t>Calc</a:t>
            </a:r>
            <a:r>
              <a:rPr lang="en-US" altLang="en-US" sz="2000" dirty="0">
                <a:solidFill>
                  <a:srgbClr val="000000"/>
                </a:solidFill>
              </a:rPr>
              <a:t> II is </a:t>
            </a:r>
            <a:r>
              <a:rPr lang="en-US" altLang="en-US" sz="2000" dirty="0" smtClean="0">
                <a:solidFill>
                  <a:srgbClr val="000000"/>
                </a:solidFill>
              </a:rPr>
              <a:t>required </a:t>
            </a:r>
            <a:r>
              <a:rPr lang="en-US" altLang="en-US" sz="2000" dirty="0">
                <a:solidFill>
                  <a:srgbClr val="000000"/>
                </a:solidFill>
              </a:rPr>
              <a:t>for their intended major</a:t>
            </a:r>
            <a:r>
              <a:rPr lang="en-US" altLang="en-US" sz="2000" dirty="0" smtClean="0">
                <a:solidFill>
                  <a:srgbClr val="000000"/>
                </a:solidFill>
              </a:rPr>
              <a:t>.</a:t>
            </a: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Themes present in some, but not all, guides 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Themes that warrant considerable attention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Student diversity</a:t>
            </a:r>
            <a:endParaRPr lang="en-US" altLang="en-US" sz="600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Our inability to attract and retain  a diverse student population in the mathematical sciences is a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dreadful shortcoming that must be remedied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1998: Stiff &amp; Harvey called the mathematics classroom one of the most segregated places in the U.S.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Today: Upper-level mathematics classes remain predominantly white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Today: The performance gap in mathematics is evident as early as 4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 grade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It is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our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responsibility</a:t>
            </a:r>
            <a:r>
              <a:rPr lang="en-US" altLang="en-US" sz="1800" dirty="0" smtClean="0">
                <a:solidFill>
                  <a:srgbClr val="000000"/>
                </a:solidFill>
              </a:rPr>
              <a:t> to remove barriers; we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should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not</a:t>
            </a:r>
            <a:r>
              <a:rPr lang="en-US" altLang="en-US" sz="1800" dirty="0" smtClean="0">
                <a:solidFill>
                  <a:srgbClr val="000000"/>
                </a:solidFill>
              </a:rPr>
              <a:t> presuppose minorities and women are less capable or less prepared </a:t>
            </a: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  <a:endParaRPr lang="en-US" alt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Student mobility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Almost half of all students in four-year institutions have credit on their transcripts from two-year </a:t>
            </a:r>
            <a:r>
              <a:rPr lang="en-US" altLang="en-US" sz="1800" dirty="0" smtClean="0">
                <a:solidFill>
                  <a:srgbClr val="000000"/>
                </a:solidFill>
              </a:rPr>
              <a:t>institutions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Most prevalent among low-income students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We have a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shared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responsibility</a:t>
            </a:r>
            <a:r>
              <a:rPr lang="en-US" altLang="en-US" sz="1800" dirty="0" smtClean="0">
                <a:solidFill>
                  <a:srgbClr val="000000"/>
                </a:solidFill>
              </a:rPr>
              <a:t> across all levels of education, P-20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Contingent faculty 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Any non-tenure-track position (full-time, part-time, short-term, long-term)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More and more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and more and more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and more and more…..76% of appointments in higher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ed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Up to 2/3 part-timers in two-year institutions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Need professional development and support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Graduate teaching assistants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Some of the same issues as with contingent faculty</a:t>
            </a:r>
            <a:r>
              <a:rPr lang="en-US" altLang="en-US" sz="1600" dirty="0" smtClean="0">
                <a:solidFill>
                  <a:srgbClr val="000000"/>
                </a:solidFill>
              </a:rPr>
              <a:t>   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Future </a:t>
            </a:r>
            <a:r>
              <a:rPr lang="en-US" altLang="en-US" sz="2000" dirty="0" smtClean="0">
                <a:solidFill>
                  <a:srgbClr val="000000"/>
                </a:solidFill>
              </a:rPr>
              <a:t>teachers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The specialized knowledge needed for teaching is distinct from the knowledge needed for other math-intensive professions (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different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not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less</a:t>
            </a:r>
            <a:r>
              <a:rPr lang="en-US" altLang="en-US" sz="18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2001 CBMS MET report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2012 CBMS MET II report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Failure rates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The high rate of failure in post-secondary math classes is an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embarrassment</a:t>
            </a:r>
            <a:r>
              <a:rPr lang="en-US" altLang="en-US" sz="1800" dirty="0" smtClean="0">
                <a:solidFill>
                  <a:srgbClr val="000000"/>
                </a:solidFill>
              </a:rPr>
              <a:t> to our profession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Math courses are the most significant barrier to degree completion in </a:t>
            </a:r>
          </a:p>
          <a:p>
            <a:pPr marL="45720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   all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fields</a:t>
            </a:r>
            <a:endParaRPr lang="en-US" altLang="en-US" sz="18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4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Developmental courses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60% of entering community college students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Most </a:t>
            </a:r>
            <a:r>
              <a:rPr lang="en-US" altLang="en-US" sz="1800" dirty="0">
                <a:solidFill>
                  <a:srgbClr val="000000"/>
                </a:solidFill>
              </a:rPr>
              <a:t>students </a:t>
            </a:r>
            <a:r>
              <a:rPr lang="en-US" altLang="en-US" sz="1800" dirty="0" smtClean="0">
                <a:solidFill>
                  <a:srgbClr val="000000"/>
                </a:solidFill>
              </a:rPr>
              <a:t>(70% at CC’s) deemed </a:t>
            </a:r>
            <a:r>
              <a:rPr lang="en-US" altLang="en-US" sz="1800" dirty="0">
                <a:solidFill>
                  <a:srgbClr val="000000"/>
                </a:solidFill>
              </a:rPr>
              <a:t>unready for a credit-bearing math course will </a:t>
            </a:r>
            <a:r>
              <a:rPr lang="en-US" altLang="en-US" sz="1800" b="1" dirty="0">
                <a:solidFill>
                  <a:srgbClr val="000000"/>
                </a:solidFill>
              </a:rPr>
              <a:t>never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>
                <a:solidFill>
                  <a:srgbClr val="000000"/>
                </a:solidFill>
              </a:rPr>
              <a:t>graduate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Calculus   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Technology enabled delivery methods 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Assessment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Scaling (broader issue related to sustainability)</a:t>
            </a: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67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Recommendations for the Community at Large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/>
              <a:t>U</a:t>
            </a:r>
            <a:r>
              <a:rPr lang="en-US" sz="2000" dirty="0" smtClean="0"/>
              <a:t>pdate curricula</a:t>
            </a:r>
          </a:p>
          <a:p>
            <a:endParaRPr lang="en-US" sz="1000" dirty="0" smtClean="0"/>
          </a:p>
          <a:p>
            <a:r>
              <a:rPr lang="en-US" sz="2000" dirty="0" smtClean="0"/>
              <a:t>Scale </a:t>
            </a:r>
            <a:r>
              <a:rPr lang="en-US" sz="2000" dirty="0"/>
              <a:t>up the use of evidence-based pedagogical </a:t>
            </a:r>
            <a:r>
              <a:rPr lang="en-US" sz="2000" dirty="0" smtClean="0"/>
              <a:t>methods</a:t>
            </a:r>
          </a:p>
          <a:p>
            <a:endParaRPr lang="en-US" sz="1000" dirty="0"/>
          </a:p>
          <a:p>
            <a:r>
              <a:rPr lang="en-US" sz="2000" dirty="0" smtClean="0"/>
              <a:t>Articulate </a:t>
            </a:r>
            <a:r>
              <a:rPr lang="en-US" sz="2000" dirty="0"/>
              <a:t>clear </a:t>
            </a:r>
            <a:r>
              <a:rPr lang="en-US" sz="2000" dirty="0" smtClean="0"/>
              <a:t>pathways between </a:t>
            </a:r>
            <a:r>
              <a:rPr lang="en-US" sz="2000" dirty="0"/>
              <a:t>curricula driven by changes at the K-12 level and the </a:t>
            </a:r>
            <a:r>
              <a:rPr lang="en-US" sz="2000" dirty="0" smtClean="0"/>
              <a:t>first </a:t>
            </a:r>
            <a:r>
              <a:rPr lang="en-US" sz="2000" dirty="0"/>
              <a:t>courses students take in </a:t>
            </a:r>
            <a:r>
              <a:rPr lang="en-US" sz="2000" dirty="0" smtClean="0"/>
              <a:t>college</a:t>
            </a:r>
          </a:p>
          <a:p>
            <a:endParaRPr lang="en-US" sz="1000" dirty="0" smtClean="0"/>
          </a:p>
          <a:p>
            <a:r>
              <a:rPr lang="en-US" sz="2000" dirty="0" smtClean="0"/>
              <a:t>Find </a:t>
            </a:r>
            <a:r>
              <a:rPr lang="en-US" sz="2000" dirty="0"/>
              <a:t>ways to remove </a:t>
            </a:r>
            <a:r>
              <a:rPr lang="en-US" sz="2000" dirty="0" smtClean="0"/>
              <a:t>barriers facing </a:t>
            </a:r>
            <a:r>
              <a:rPr lang="en-US" sz="2000" dirty="0"/>
              <a:t>students at critical </a:t>
            </a:r>
            <a:r>
              <a:rPr lang="en-US" sz="2000" dirty="0" smtClean="0"/>
              <a:t>transition </a:t>
            </a:r>
            <a:r>
              <a:rPr lang="en-US" sz="2000" dirty="0"/>
              <a:t>points (e.g., placement, transfer</a:t>
            </a:r>
            <a:r>
              <a:rPr lang="en-US" sz="2000" dirty="0" smtClean="0"/>
              <a:t>)</a:t>
            </a:r>
          </a:p>
          <a:p>
            <a:endParaRPr lang="en-US" sz="1000" dirty="0" smtClean="0"/>
          </a:p>
          <a:p>
            <a:r>
              <a:rPr lang="en-US" sz="2000" dirty="0" smtClean="0"/>
              <a:t>Establish stronger connections </a:t>
            </a:r>
            <a:r>
              <a:rPr lang="en-US" sz="2000" dirty="0"/>
              <a:t>with other </a:t>
            </a:r>
            <a:r>
              <a:rPr lang="en-US" sz="2000" dirty="0" smtClean="0"/>
              <a:t>disciplines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880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Recommendations for Specific Stakeholders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 smtClean="0"/>
              <a:t>Institutions </a:t>
            </a:r>
            <a:r>
              <a:rPr lang="en-US" sz="2000" dirty="0"/>
              <a:t>should provide </a:t>
            </a:r>
            <a:r>
              <a:rPr lang="en-US" sz="2000" dirty="0" smtClean="0"/>
              <a:t>instructors </a:t>
            </a:r>
            <a:r>
              <a:rPr lang="en-US" sz="2000" dirty="0"/>
              <a:t>with training, resources, </a:t>
            </a:r>
            <a:r>
              <a:rPr lang="en-US" sz="2000" dirty="0" smtClean="0"/>
              <a:t>and rewards </a:t>
            </a:r>
            <a:r>
              <a:rPr lang="en-US" sz="2000" dirty="0"/>
              <a:t>for their </a:t>
            </a:r>
            <a:r>
              <a:rPr lang="en-US" sz="2000" dirty="0" smtClean="0"/>
              <a:t>efforts </a:t>
            </a:r>
            <a:r>
              <a:rPr lang="en-US" sz="2000" dirty="0"/>
              <a:t>to adapt curricula, develop new courses, and incorporate pedagogical </a:t>
            </a:r>
            <a:r>
              <a:rPr lang="en-US" sz="2000" dirty="0" smtClean="0"/>
              <a:t>tools and </a:t>
            </a:r>
            <a:r>
              <a:rPr lang="en-US" sz="2000" dirty="0"/>
              <a:t>technology to enhance student learning.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Departments </a:t>
            </a:r>
            <a:r>
              <a:rPr lang="en-US" sz="2000" dirty="0"/>
              <a:t>should update curricula, establish </a:t>
            </a:r>
            <a:r>
              <a:rPr lang="en-US" sz="2000" dirty="0" smtClean="0"/>
              <a:t>multiple </a:t>
            </a:r>
            <a:r>
              <a:rPr lang="en-US" sz="2000" dirty="0"/>
              <a:t>pathways into and through majors, and move toward environments that incorporate </a:t>
            </a:r>
            <a:r>
              <a:rPr lang="en-US" sz="2000" dirty="0" smtClean="0"/>
              <a:t>multiple pedagogical </a:t>
            </a:r>
            <a:r>
              <a:rPr lang="en-US" sz="2000" dirty="0"/>
              <a:t>approaches throughout a program.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9893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Recommendations for Specific Stakeholders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 smtClean="0"/>
              <a:t>Instructors </a:t>
            </a:r>
            <a:r>
              <a:rPr lang="en-US" sz="2000" dirty="0"/>
              <a:t>should present key ideas and </a:t>
            </a:r>
            <a:r>
              <a:rPr lang="en-US" sz="2000" dirty="0" smtClean="0"/>
              <a:t>concepts from </a:t>
            </a:r>
            <a:r>
              <a:rPr lang="en-US" sz="2000" dirty="0"/>
              <a:t>a variety of perspectives, employ a broad range of examples and applications to </a:t>
            </a:r>
            <a:r>
              <a:rPr lang="en-US" sz="2000" dirty="0" smtClean="0"/>
              <a:t>motivate and </a:t>
            </a:r>
            <a:r>
              <a:rPr lang="en-US" sz="2000" dirty="0"/>
              <a:t>illustrate the material, promote awareness of connections to other subjects, and introduce </a:t>
            </a:r>
            <a:r>
              <a:rPr lang="en-US" sz="2000" dirty="0" smtClean="0"/>
              <a:t>contemporary </a:t>
            </a:r>
            <a:r>
              <a:rPr lang="en-US" sz="2000" dirty="0"/>
              <a:t>topics and applications.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Students </a:t>
            </a:r>
            <a:r>
              <a:rPr lang="en-US" sz="2000" dirty="0"/>
              <a:t>should learn to communicate complex ideas in </a:t>
            </a:r>
            <a:r>
              <a:rPr lang="en-US" sz="2000" dirty="0" smtClean="0"/>
              <a:t>ways understandable </a:t>
            </a:r>
            <a:r>
              <a:rPr lang="en-US" sz="2000" dirty="0"/>
              <a:t>to collaborators, clients, employers and other audiences.</a:t>
            </a:r>
          </a:p>
        </p:txBody>
      </p:sp>
    </p:spTree>
    <p:extLst>
      <p:ext uri="{BB962C8B-B14F-4D97-AF65-F5344CB8AC3E}">
        <p14:creationId xmlns:p14="http://schemas.microsoft.com/office/powerpoint/2010/main" val="33596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Call to Action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 smtClean="0"/>
              <a:t>To </a:t>
            </a:r>
            <a:r>
              <a:rPr lang="en-US" sz="2000" dirty="0"/>
              <a:t>ensure students graduate with </a:t>
            </a:r>
            <a:r>
              <a:rPr lang="en-US" sz="2000" b="1" dirty="0"/>
              <a:t>skill sets to match expectations of prospective employers</a:t>
            </a:r>
            <a:r>
              <a:rPr lang="en-US" sz="2000" dirty="0"/>
              <a:t>, our community must </a:t>
            </a:r>
            <a:r>
              <a:rPr lang="en-US" sz="2000" b="1" dirty="0"/>
              <a:t>modernize curricula</a:t>
            </a:r>
            <a:r>
              <a:rPr lang="en-US" sz="2000" dirty="0"/>
              <a:t> with input from representatives in partner disciplines, business, industry, and </a:t>
            </a:r>
            <a:r>
              <a:rPr lang="en-US" sz="2000" dirty="0" smtClean="0"/>
              <a:t>government.</a:t>
            </a:r>
          </a:p>
          <a:p>
            <a:endParaRPr lang="en-US" sz="1000" b="1" dirty="0" smtClean="0"/>
          </a:p>
          <a:p>
            <a:r>
              <a:rPr lang="en-US" sz="2000" dirty="0"/>
              <a:t>While intellectual domains fragment and coalesce over time, a central task for mathematics faculty at institutions of higher education, and more broadly, the mathematical sciences community as a whole, is to </a:t>
            </a:r>
            <a:r>
              <a:rPr lang="en-US" sz="2000" b="1" dirty="0"/>
              <a:t>create a coherent, intriguing introduction to collegiate mathematics for all </a:t>
            </a:r>
            <a:r>
              <a:rPr lang="en-US" sz="2000" b="1" dirty="0" smtClean="0"/>
              <a:t>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135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Call to Action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 smtClean="0"/>
              <a:t>This </a:t>
            </a:r>
            <a:r>
              <a:rPr lang="en-US" sz="2000" dirty="0"/>
              <a:t>work should aim to </a:t>
            </a:r>
            <a:r>
              <a:rPr lang="en-US" sz="2000" b="1" dirty="0"/>
              <a:t>narrow the gap</a:t>
            </a:r>
            <a:r>
              <a:rPr lang="en-US" sz="2000" dirty="0"/>
              <a:t> between mathematics as </a:t>
            </a:r>
            <a:r>
              <a:rPr lang="en-US" sz="2000" b="1" dirty="0"/>
              <a:t>practiced</a:t>
            </a:r>
            <a:r>
              <a:rPr lang="en-US" sz="2000" dirty="0"/>
              <a:t> in the academy and other employment sectors and mathematics as </a:t>
            </a:r>
            <a:r>
              <a:rPr lang="en-US" sz="2000" b="1" dirty="0"/>
              <a:t>experienced in higher education's instructional </a:t>
            </a:r>
            <a:r>
              <a:rPr lang="en-US" sz="2000" b="1" dirty="0" smtClean="0"/>
              <a:t>programs.</a:t>
            </a:r>
          </a:p>
          <a:p>
            <a:pPr marL="0" indent="0">
              <a:buNone/>
            </a:pPr>
            <a:endParaRPr lang="en-US" sz="1000" b="1" dirty="0" smtClean="0"/>
          </a:p>
          <a:p>
            <a:r>
              <a:rPr lang="en-US" sz="2000" dirty="0" smtClean="0"/>
              <a:t>“Collective </a:t>
            </a:r>
            <a:r>
              <a:rPr lang="en-US" sz="2000" dirty="0"/>
              <a:t>action”</a:t>
            </a:r>
          </a:p>
          <a:p>
            <a:pPr lvl="1"/>
            <a:r>
              <a:rPr lang="en-US" sz="1800" dirty="0"/>
              <a:t>A coordinated effort supported by major players from all existing sectors is more effective than an array of new initiatives and organizations. (</a:t>
            </a:r>
            <a:r>
              <a:rPr lang="en-US" sz="1800" dirty="0" err="1"/>
              <a:t>Kania</a:t>
            </a:r>
            <a:r>
              <a:rPr lang="en-US" sz="1800" dirty="0"/>
              <a:t> &amp; Kramer, 2011, on “collective impact</a:t>
            </a:r>
            <a:r>
              <a:rPr lang="en-US" sz="1800" dirty="0" smtClean="0"/>
              <a:t>”)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2960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Call to Action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200" dirty="0" smtClean="0"/>
              <a:t>Common </a:t>
            </a:r>
            <a:r>
              <a:rPr lang="en-US" sz="2200" dirty="0"/>
              <a:t>Vision built on the work of the INGenIOuS </a:t>
            </a:r>
            <a:r>
              <a:rPr lang="en-US" sz="2200" dirty="0" smtClean="0"/>
              <a:t>project, and we also reiterated a </a:t>
            </a:r>
            <a:r>
              <a:rPr lang="en-US" sz="2200" dirty="0"/>
              <a:t>call to action from their report (Zorn, et al, 2014):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1800" dirty="0" smtClean="0"/>
              <a:t>We </a:t>
            </a:r>
            <a:r>
              <a:rPr lang="en-US" sz="1800" dirty="0"/>
              <a:t>acknowledge that </a:t>
            </a:r>
            <a:r>
              <a:rPr lang="en-US" sz="1800" b="1" dirty="0"/>
              <a:t>changing established practices </a:t>
            </a:r>
            <a:r>
              <a:rPr lang="en-US" sz="1800" b="1" dirty="0" smtClean="0"/>
              <a:t>can be difficult </a:t>
            </a:r>
            <a:r>
              <a:rPr lang="en-US" sz="1800" b="1" dirty="0"/>
              <a:t>and painful</a:t>
            </a:r>
            <a:r>
              <a:rPr lang="en-US" sz="1800" dirty="0"/>
              <a:t>. </a:t>
            </a:r>
            <a:r>
              <a:rPr lang="en-US" sz="1800" b="1" dirty="0" smtClean="0"/>
              <a:t>Changing </a:t>
            </a:r>
            <a:r>
              <a:rPr lang="en-US" sz="1800" b="1" dirty="0"/>
              <a:t>cultures </a:t>
            </a:r>
            <a:r>
              <a:rPr lang="en-US" sz="1800" dirty="0" smtClean="0"/>
              <a:t>of departments</a:t>
            </a:r>
            <a:r>
              <a:rPr lang="en-US" sz="1800" dirty="0"/>
              <a:t>, institutions, </a:t>
            </a:r>
            <a:r>
              <a:rPr lang="en-US" sz="1800" dirty="0" smtClean="0"/>
              <a:t>and organizations </a:t>
            </a:r>
            <a:r>
              <a:rPr lang="en-US" sz="1800" b="1" dirty="0"/>
              <a:t>can be even </a:t>
            </a:r>
            <a:r>
              <a:rPr lang="en-US" sz="1800" b="1" dirty="0" smtClean="0"/>
              <a:t>harder</a:t>
            </a:r>
            <a:r>
              <a:rPr lang="en-US" sz="1800" dirty="0"/>
              <a:t>. </a:t>
            </a:r>
            <a:r>
              <a:rPr lang="en-US" sz="1800" dirty="0" smtClean="0"/>
              <a:t>But there </a:t>
            </a:r>
            <a:r>
              <a:rPr lang="en-US" sz="1800" dirty="0"/>
              <a:t>is </a:t>
            </a:r>
            <a:r>
              <a:rPr lang="en-US" sz="1800" b="1" dirty="0"/>
              <a:t>reason for optimism</a:t>
            </a:r>
            <a:r>
              <a:rPr lang="en-US" sz="1800" dirty="0"/>
              <a:t>. In mathematical </a:t>
            </a:r>
            <a:r>
              <a:rPr lang="en-US" sz="1800" dirty="0" smtClean="0"/>
              <a:t>sciences </a:t>
            </a:r>
            <a:r>
              <a:rPr lang="en-US" sz="1800" dirty="0"/>
              <a:t>research we are always </a:t>
            </a:r>
            <a:r>
              <a:rPr lang="en-US" sz="1800" dirty="0" smtClean="0"/>
              <a:t>willing, even </a:t>
            </a:r>
            <a:r>
              <a:rPr lang="en-US" sz="1800" dirty="0"/>
              <a:t>eager, to </a:t>
            </a:r>
            <a:r>
              <a:rPr lang="en-US" sz="1800" dirty="0" smtClean="0"/>
              <a:t>replace </a:t>
            </a:r>
            <a:r>
              <a:rPr lang="en-US" sz="1800" dirty="0"/>
              <a:t>mediocre or </a:t>
            </a:r>
            <a:r>
              <a:rPr lang="en-US" sz="1800" dirty="0" smtClean="0"/>
              <a:t>“somewhat successful” </a:t>
            </a:r>
            <a:r>
              <a:rPr lang="en-US" sz="1800" dirty="0"/>
              <a:t>strategies </a:t>
            </a:r>
            <a:r>
              <a:rPr lang="en-US" sz="1800" dirty="0" smtClean="0"/>
              <a:t>with better ones. In </a:t>
            </a:r>
            <a:r>
              <a:rPr lang="en-US" sz="1800" dirty="0"/>
              <a:t>that open-minded spirit we invite the </a:t>
            </a:r>
            <a:r>
              <a:rPr lang="en-US" sz="1800" dirty="0" smtClean="0"/>
              <a:t>mathematical </a:t>
            </a:r>
            <a:r>
              <a:rPr lang="en-US" sz="1800" dirty="0"/>
              <a:t>sciences community to view </a:t>
            </a:r>
            <a:r>
              <a:rPr lang="en-US" sz="1800" dirty="0" smtClean="0"/>
              <a:t>this call </a:t>
            </a:r>
            <a:r>
              <a:rPr lang="en-US" sz="1800" dirty="0"/>
              <a:t>to </a:t>
            </a:r>
            <a:r>
              <a:rPr lang="en-US" sz="1800" dirty="0" smtClean="0"/>
              <a:t>action </a:t>
            </a:r>
            <a:r>
              <a:rPr lang="en-US" sz="1800" dirty="0"/>
              <a:t>as </a:t>
            </a:r>
            <a:r>
              <a:rPr lang="en-US" sz="1800" b="1" dirty="0"/>
              <a:t>a promising opportunity to live up to our </a:t>
            </a:r>
            <a:r>
              <a:rPr lang="en-US" sz="1800" b="1" dirty="0" smtClean="0"/>
              <a:t>professional responsibilities</a:t>
            </a:r>
            <a:r>
              <a:rPr lang="en-US" sz="1800" dirty="0" smtClean="0"/>
              <a:t> by </a:t>
            </a:r>
            <a:r>
              <a:rPr lang="en-US" sz="1800" dirty="0"/>
              <a:t>improving workforce </a:t>
            </a:r>
            <a:r>
              <a:rPr lang="en-US" sz="1800" dirty="0" smtClean="0"/>
              <a:t>preparation </a:t>
            </a:r>
            <a:r>
              <a:rPr lang="en-US" sz="1800" dirty="0"/>
              <a:t>(p. 25).</a:t>
            </a:r>
          </a:p>
        </p:txBody>
      </p:sp>
    </p:spTree>
    <p:extLst>
      <p:ext uri="{BB962C8B-B14F-4D97-AF65-F5344CB8AC3E}">
        <p14:creationId xmlns:p14="http://schemas.microsoft.com/office/powerpoint/2010/main" val="29106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</a:t>
            </a:r>
            <a:r>
              <a:rPr lang="en-US" dirty="0" smtClean="0"/>
              <a:t>facing </a:t>
            </a:r>
            <a:r>
              <a:rPr lang="en-US" dirty="0"/>
              <a:t>our </a:t>
            </a:r>
            <a:r>
              <a:rPr lang="en-US" dirty="0" smtClean="0"/>
              <a:t>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Mathematics and statistics </a:t>
            </a:r>
            <a:r>
              <a:rPr lang="en-US" altLang="en-US" dirty="0">
                <a:solidFill>
                  <a:srgbClr val="000000"/>
                </a:solidFill>
              </a:rPr>
              <a:t>courses function as gateways </a:t>
            </a:r>
            <a:r>
              <a:rPr lang="en-US" altLang="en-US" dirty="0" smtClean="0">
                <a:solidFill>
                  <a:srgbClr val="000000"/>
                </a:solidFill>
              </a:rPr>
              <a:t>to many </a:t>
            </a:r>
            <a:r>
              <a:rPr lang="en-US" altLang="en-US" dirty="0">
                <a:solidFill>
                  <a:srgbClr val="000000"/>
                </a:solidFill>
              </a:rPr>
              <a:t>majors </a:t>
            </a:r>
            <a:r>
              <a:rPr lang="en-US" altLang="en-US" dirty="0" smtClean="0">
                <a:solidFill>
                  <a:srgbClr val="000000"/>
                </a:solidFill>
              </a:rPr>
              <a:t>are crucial </a:t>
            </a:r>
            <a:r>
              <a:rPr lang="en-US" altLang="en-US" dirty="0">
                <a:solidFill>
                  <a:srgbClr val="000000"/>
                </a:solidFill>
              </a:rPr>
              <a:t>for preparing scientifically literate citizens. Yet: 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In </a:t>
            </a:r>
            <a:r>
              <a:rPr lang="en-US" altLang="en-US" sz="2000" dirty="0">
                <a:solidFill>
                  <a:srgbClr val="000000"/>
                </a:solidFill>
              </a:rPr>
              <a:t>2012: 19.9% of </a:t>
            </a:r>
            <a:r>
              <a:rPr lang="en-US" altLang="en-US" sz="2000" b="1" dirty="0">
                <a:solidFill>
                  <a:srgbClr val="000000"/>
                </a:solidFill>
              </a:rPr>
              <a:t>all</a:t>
            </a:r>
            <a:r>
              <a:rPr lang="en-US" altLang="en-US" sz="2000" dirty="0">
                <a:solidFill>
                  <a:srgbClr val="000000"/>
                </a:solidFill>
              </a:rPr>
              <a:t> bachelor's degrees were awarded </a:t>
            </a:r>
            <a:r>
              <a:rPr lang="en-US" altLang="en-US" sz="2000" dirty="0" smtClean="0">
                <a:solidFill>
                  <a:srgbClr val="000000"/>
                </a:solidFill>
              </a:rPr>
              <a:t>to </a:t>
            </a:r>
            <a:r>
              <a:rPr lang="en-US" altLang="en-US" sz="2000" dirty="0">
                <a:solidFill>
                  <a:srgbClr val="000000"/>
                </a:solidFill>
              </a:rPr>
              <a:t>URM students (9.5% to Blacks, 9.8% to Hispanics). 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/>
            </a:r>
            <a:br>
              <a:rPr lang="en-US" altLang="en-US" sz="2000" dirty="0" smtClean="0">
                <a:solidFill>
                  <a:srgbClr val="000000"/>
                </a:solidFill>
              </a:rPr>
            </a:br>
            <a:r>
              <a:rPr lang="en-US" altLang="en-US" sz="2000" dirty="0" smtClean="0">
                <a:solidFill>
                  <a:srgbClr val="000000"/>
                </a:solidFill>
              </a:rPr>
              <a:t>     But </a:t>
            </a:r>
            <a:r>
              <a:rPr lang="en-US" altLang="en-US" sz="2000" dirty="0">
                <a:solidFill>
                  <a:srgbClr val="000000"/>
                </a:solidFill>
              </a:rPr>
              <a:t>only 11.6% of </a:t>
            </a:r>
            <a:r>
              <a:rPr lang="en-US" altLang="en-US" sz="2000" b="1" dirty="0">
                <a:solidFill>
                  <a:srgbClr val="000000"/>
                </a:solidFill>
              </a:rPr>
              <a:t>math</a:t>
            </a:r>
            <a:r>
              <a:rPr lang="en-US" altLang="en-US" sz="2000" dirty="0">
                <a:solidFill>
                  <a:srgbClr val="000000"/>
                </a:solidFill>
              </a:rPr>
              <a:t> bachelor's degrees were </a:t>
            </a:r>
            <a:r>
              <a:rPr lang="en-US" altLang="en-US" sz="2000" dirty="0" smtClean="0">
                <a:solidFill>
                  <a:srgbClr val="000000"/>
                </a:solidFill>
              </a:rPr>
              <a:t>awarded </a:t>
            </a:r>
            <a:r>
              <a:rPr lang="en-US" altLang="en-US" sz="2000" dirty="0">
                <a:solidFill>
                  <a:srgbClr val="000000"/>
                </a:solidFill>
              </a:rPr>
              <a:t>to URM 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</a:rPr>
              <a:t>    students </a:t>
            </a:r>
            <a:r>
              <a:rPr lang="en-US" altLang="en-US" sz="2000" dirty="0">
                <a:solidFill>
                  <a:srgbClr val="000000"/>
                </a:solidFill>
              </a:rPr>
              <a:t>(4.9% to Blacks, 6.4% to </a:t>
            </a:r>
            <a:r>
              <a:rPr lang="en-US" altLang="en-US" sz="2000" dirty="0" smtClean="0">
                <a:solidFill>
                  <a:srgbClr val="000000"/>
                </a:solidFill>
              </a:rPr>
              <a:t>Hispanics</a:t>
            </a:r>
            <a:r>
              <a:rPr lang="en-US" altLang="en-US" sz="2000" dirty="0">
                <a:solidFill>
                  <a:srgbClr val="000000"/>
                </a:solidFill>
              </a:rPr>
              <a:t>). 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Failure rates under traditional lecture are </a:t>
            </a:r>
            <a:r>
              <a:rPr lang="en-US" altLang="en-US" sz="2000" b="1" dirty="0">
                <a:solidFill>
                  <a:srgbClr val="000000"/>
                </a:solidFill>
              </a:rPr>
              <a:t>55% higher </a:t>
            </a:r>
            <a:r>
              <a:rPr lang="en-US" altLang="en-US" sz="2000" dirty="0" smtClean="0">
                <a:solidFill>
                  <a:srgbClr val="000000"/>
                </a:solidFill>
              </a:rPr>
              <a:t>than </a:t>
            </a:r>
            <a:r>
              <a:rPr lang="en-US" altLang="en-US" sz="2000" dirty="0">
                <a:solidFill>
                  <a:srgbClr val="000000"/>
                </a:solidFill>
              </a:rPr>
              <a:t>for more active approaches to instruction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38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 - Build, Collaborate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/>
              <a:t>Common Vision leaders and participants worked together to </a:t>
            </a:r>
            <a:r>
              <a:rPr lang="en-US" sz="2000" b="1" dirty="0"/>
              <a:t>identify common themes in existing curricular guides </a:t>
            </a:r>
            <a:r>
              <a:rPr lang="en-US" sz="2000" dirty="0"/>
              <a:t>that have been endorsed by </a:t>
            </a:r>
            <a:r>
              <a:rPr lang="en-US" sz="2000" dirty="0" smtClean="0"/>
              <a:t>the participating </a:t>
            </a:r>
            <a:r>
              <a:rPr lang="en-US" sz="2000" dirty="0"/>
              <a:t>associations and to </a:t>
            </a:r>
            <a:r>
              <a:rPr lang="en-US" sz="2000" b="1" dirty="0"/>
              <a:t>propose a path forward for continued collaboration</a:t>
            </a:r>
            <a:r>
              <a:rPr lang="en-US" sz="2000" dirty="0"/>
              <a:t>. </a:t>
            </a:r>
          </a:p>
          <a:p>
            <a:endParaRPr lang="en-US" sz="2000" dirty="0" smtClean="0"/>
          </a:p>
          <a:p>
            <a:r>
              <a:rPr lang="en-US" sz="2000" dirty="0" smtClean="0"/>
              <a:t>We </a:t>
            </a:r>
            <a:r>
              <a:rPr lang="en-US" sz="2000" dirty="0"/>
              <a:t>believe it is </a:t>
            </a:r>
            <a:r>
              <a:rPr lang="en-US" sz="2000" b="1" dirty="0"/>
              <a:t>critical to maintain the collective connection and dialogue among the associations </a:t>
            </a:r>
            <a:r>
              <a:rPr lang="en-US" sz="2000" dirty="0"/>
              <a:t>established during this initial phase of Common Vision.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We do </a:t>
            </a:r>
            <a:r>
              <a:rPr lang="en-US" sz="2000" b="1" dirty="0" smtClean="0"/>
              <a:t>not</a:t>
            </a:r>
            <a:r>
              <a:rPr lang="en-US" sz="2000" dirty="0" smtClean="0"/>
              <a:t> view the distinct efforts of various associations as </a:t>
            </a:r>
            <a:r>
              <a:rPr lang="en-US" sz="2000" b="1" dirty="0" smtClean="0"/>
              <a:t>competing</a:t>
            </a:r>
            <a:r>
              <a:rPr lang="en-US" sz="2000" dirty="0" smtClean="0"/>
              <a:t> efforts, but instead as the basis and strong foundation for collective action that is informed by a variety of perspectives.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8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</a:t>
            </a:r>
            <a:r>
              <a:rPr lang="en-US" dirty="0" smtClean="0"/>
              <a:t>Forward - Build</a:t>
            </a:r>
            <a:r>
              <a:rPr lang="en-US" dirty="0"/>
              <a:t>, Collaborate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 smtClean="0"/>
              <a:t>A primary point emphasized by all the guides is </a:t>
            </a:r>
            <a:r>
              <a:rPr lang="en-US" sz="2000" b="1" dirty="0" smtClean="0"/>
              <a:t>that the status quo is unacceptable</a:t>
            </a:r>
            <a:r>
              <a:rPr lang="en-US" sz="2000" dirty="0" smtClean="0"/>
              <a:t>. </a:t>
            </a:r>
            <a:r>
              <a:rPr lang="en-US" sz="2000" b="1" dirty="0" smtClean="0"/>
              <a:t>Change is unquestionably coming </a:t>
            </a:r>
            <a:r>
              <a:rPr lang="en-US" sz="2000" dirty="0" smtClean="0"/>
              <a:t>to lower-division undergraduate mathematics, and it is </a:t>
            </a:r>
            <a:r>
              <a:rPr lang="en-US" sz="2000" b="1" dirty="0" smtClean="0"/>
              <a:t>incumbent on the mathematical sciences community to ensure it is at the center of these changes, not on the periphery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We </a:t>
            </a:r>
            <a:r>
              <a:rPr lang="en-US" sz="2000" dirty="0"/>
              <a:t>hope other individuals and groups will come alongside us in this </a:t>
            </a:r>
            <a:r>
              <a:rPr lang="en-US" sz="2000" dirty="0" smtClean="0"/>
              <a:t>effort</a:t>
            </a:r>
            <a:r>
              <a:rPr lang="en-US" sz="2000" dirty="0"/>
              <a:t>, </a:t>
            </a:r>
            <a:r>
              <a:rPr lang="en-US" sz="2000" b="1" dirty="0"/>
              <a:t>capitalize </a:t>
            </a:r>
            <a:r>
              <a:rPr lang="en-US" sz="2000" b="1" dirty="0" smtClean="0"/>
              <a:t>on the </a:t>
            </a:r>
            <a:r>
              <a:rPr lang="en-US" sz="2000" b="1" dirty="0"/>
              <a:t>momentum </a:t>
            </a:r>
            <a:r>
              <a:rPr lang="en-US" sz="2000" dirty="0"/>
              <a:t>we have built and goodwill we have established, and </a:t>
            </a:r>
            <a:r>
              <a:rPr lang="en-US" sz="2000" b="1" dirty="0"/>
              <a:t>move this </a:t>
            </a:r>
            <a:r>
              <a:rPr lang="en-US" sz="2000" b="1" dirty="0" smtClean="0"/>
              <a:t>effort </a:t>
            </a:r>
            <a:r>
              <a:rPr lang="en-US" sz="2000" b="1" dirty="0"/>
              <a:t>forward </a:t>
            </a:r>
            <a:r>
              <a:rPr lang="en-US" sz="2000" dirty="0" smtClean="0"/>
              <a:t>into a </a:t>
            </a:r>
            <a:r>
              <a:rPr lang="en-US" sz="2000" dirty="0"/>
              <a:t>second phase focused on implementation initiatives.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723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Building, Collaborating – Recent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/>
              <a:t>MAA has begun work on an </a:t>
            </a:r>
            <a:r>
              <a:rPr lang="en-US" sz="2000" i="1" dirty="0"/>
              <a:t>Instructional Practices Guide </a:t>
            </a:r>
            <a:r>
              <a:rPr lang="en-US" sz="2000" dirty="0"/>
              <a:t>which will be the first of its kind; involves all five </a:t>
            </a:r>
            <a:r>
              <a:rPr lang="en-US" sz="2000" i="1" dirty="0"/>
              <a:t>Common Vision </a:t>
            </a:r>
            <a:r>
              <a:rPr lang="en-US" sz="2000" dirty="0"/>
              <a:t>associations, builds on that </a:t>
            </a:r>
            <a:r>
              <a:rPr lang="en-US" sz="2000" dirty="0" smtClean="0"/>
              <a:t>effort (Diane Briars, NCTM, is on advisory board).</a:t>
            </a:r>
          </a:p>
          <a:p>
            <a:endParaRPr lang="en-US" sz="2000" dirty="0"/>
          </a:p>
          <a:p>
            <a:r>
              <a:rPr lang="en-US" sz="2000" dirty="0" smtClean="0"/>
              <a:t>AMATYC has begun its latest update of its curricula </a:t>
            </a:r>
            <a:r>
              <a:rPr lang="en-US" sz="2000" dirty="0"/>
              <a:t>recommendations (</a:t>
            </a:r>
            <a:r>
              <a:rPr lang="en-US" sz="2000" dirty="0" smtClean="0"/>
              <a:t>Beyond </a:t>
            </a:r>
            <a:r>
              <a:rPr lang="en-US" sz="2000" dirty="0" err="1" smtClean="0"/>
              <a:t>Beyond</a:t>
            </a:r>
            <a:r>
              <a:rPr lang="en-US" sz="2000" dirty="0" smtClean="0"/>
              <a:t> Crossroads? </a:t>
            </a:r>
            <a:r>
              <a:rPr lang="en-US" sz="2000" dirty="0" smtClean="0">
                <a:sym typeface="Wingdings" panose="05000000000000000000" pitchFamily="2" charset="2"/>
              </a:rPr>
              <a:t>) </a:t>
            </a:r>
            <a:r>
              <a:rPr lang="en-US" sz="2000" dirty="0" smtClean="0"/>
              <a:t>with the </a:t>
            </a:r>
            <a:r>
              <a:rPr lang="en-US" sz="2000" i="1" dirty="0" smtClean="0"/>
              <a:t>Common Vision </a:t>
            </a:r>
            <a:r>
              <a:rPr lang="en-US" sz="2000" dirty="0" smtClean="0"/>
              <a:t>report as its foundation (I am on the writing team).</a:t>
            </a:r>
            <a:endParaRPr lang="en-US" sz="2000" i="1" dirty="0" smtClean="0"/>
          </a:p>
          <a:p>
            <a:endParaRPr lang="en-US" sz="2000" dirty="0"/>
          </a:p>
          <a:p>
            <a:r>
              <a:rPr lang="en-US" sz="2000" dirty="0" smtClean="0"/>
              <a:t>TPSE </a:t>
            </a:r>
            <a:r>
              <a:rPr lang="en-US" sz="2000" dirty="0"/>
              <a:t>Math is focusing on policy efforts and efforts to engage mathematics department chairs and other </a:t>
            </a:r>
            <a:r>
              <a:rPr lang="en-US" sz="2000" dirty="0" smtClean="0"/>
              <a:t>administrators</a:t>
            </a:r>
            <a:r>
              <a:rPr lang="en-US" sz="2000" dirty="0"/>
              <a:t> </a:t>
            </a:r>
            <a:r>
              <a:rPr lang="en-US" sz="2000" dirty="0" smtClean="0"/>
              <a:t>and is using the </a:t>
            </a:r>
            <a:r>
              <a:rPr lang="en-US" sz="2000" i="1" dirty="0" smtClean="0"/>
              <a:t>Common Vision </a:t>
            </a:r>
            <a:r>
              <a:rPr lang="en-US" sz="2000" dirty="0" smtClean="0"/>
              <a:t>report as a guide (Brit Kirwan, TPSE senior advisor and chair-elect of CBMS, wrote foreword for the CV report; lots of overlap with Common Vision leadership).</a:t>
            </a:r>
            <a:endParaRPr lang="en-US" sz="2000" dirty="0"/>
          </a:p>
          <a:p>
            <a:pPr marL="0" indent="0">
              <a:buNone/>
            </a:pP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2048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Building, Collaborating – Recent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/>
              <a:t>NCTM is working to build out from </a:t>
            </a:r>
            <a:r>
              <a:rPr lang="en-US" sz="2000" i="1" dirty="0"/>
              <a:t>Common Vision </a:t>
            </a:r>
            <a:r>
              <a:rPr lang="en-US" sz="2000" dirty="0"/>
              <a:t>into the K-12 sector.</a:t>
            </a:r>
          </a:p>
          <a:p>
            <a:endParaRPr lang="en-US" sz="2000" dirty="0"/>
          </a:p>
          <a:p>
            <a:r>
              <a:rPr lang="en-US" sz="2000" dirty="0" smtClean="0"/>
              <a:t>MAA submitted “</a:t>
            </a:r>
            <a:r>
              <a:rPr lang="en-US" sz="2000" dirty="0" err="1" smtClean="0"/>
              <a:t>StatPREP</a:t>
            </a:r>
            <a:r>
              <a:rPr lang="en-US" sz="2000" dirty="0" smtClean="0"/>
              <a:t>” grant proposal to NSF in January (looks like it might be funded)</a:t>
            </a:r>
          </a:p>
          <a:p>
            <a:pPr lvl="1"/>
            <a:r>
              <a:rPr lang="en-US" sz="1800" dirty="0" smtClean="0"/>
              <a:t>$2 million, 5 years</a:t>
            </a:r>
          </a:p>
          <a:p>
            <a:pPr lvl="1"/>
            <a:r>
              <a:rPr lang="en-US" sz="1800" dirty="0" smtClean="0"/>
              <a:t>Aims to revolutionize the way we teach statistics</a:t>
            </a:r>
          </a:p>
          <a:p>
            <a:pPr lvl="1"/>
            <a:r>
              <a:rPr lang="en-US" sz="1800" dirty="0" smtClean="0"/>
              <a:t>PD for faculty at all types of institutions, but focuses on community colleges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000" dirty="0" smtClean="0"/>
              <a:t>MAA submitted “PMET II” grant proposal to NSF in January</a:t>
            </a:r>
          </a:p>
          <a:p>
            <a:pPr lvl="1"/>
            <a:r>
              <a:rPr lang="en-US" sz="1800" dirty="0" smtClean="0"/>
              <a:t>$3 million, 5 years</a:t>
            </a:r>
          </a:p>
          <a:p>
            <a:pPr lvl="1"/>
            <a:r>
              <a:rPr lang="en-US" sz="1800" dirty="0" smtClean="0"/>
              <a:t>Aims to assist faculty who prepare secondary mathematics teachers </a:t>
            </a:r>
          </a:p>
          <a:p>
            <a:pPr lvl="1"/>
            <a:r>
              <a:rPr lang="en-US" sz="1800" dirty="0" smtClean="0"/>
              <a:t>Focus on Common Core ideals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7287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Building, Collaborating – Principles 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Two profound principles will help ensure our forward progress and success (and are reflected in these recent efforts):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We </a:t>
            </a:r>
            <a:r>
              <a:rPr lang="en-US" b="1" u="sng" dirty="0" smtClean="0"/>
              <a:t>must</a:t>
            </a:r>
            <a:r>
              <a:rPr lang="en-US" dirty="0"/>
              <a:t> </a:t>
            </a:r>
            <a:r>
              <a:rPr lang="en-US" dirty="0" smtClean="0"/>
              <a:t>stop reinventing the wheel.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We </a:t>
            </a:r>
            <a:r>
              <a:rPr lang="en-US" b="1" u="sng" dirty="0" smtClean="0"/>
              <a:t>especially</a:t>
            </a:r>
            <a:r>
              <a:rPr lang="en-US" dirty="0" smtClean="0"/>
              <a:t> must stop reinventing the flat tire.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6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000" dirty="0" smtClean="0"/>
              <a:t>Linda </a:t>
            </a:r>
            <a:r>
              <a:rPr lang="en-US" sz="3000" dirty="0" err="1" smtClean="0"/>
              <a:t>Braddy</a:t>
            </a:r>
            <a:endParaRPr lang="en-US" sz="3000" dirty="0" smtClean="0"/>
          </a:p>
          <a:p>
            <a:pPr marL="0" indent="0" algn="ctr">
              <a:buNone/>
            </a:pPr>
            <a:r>
              <a:rPr lang="en-US" sz="3000" dirty="0" smtClean="0">
                <a:hlinkClick r:id="rId2"/>
              </a:rPr>
              <a:t>linda.braddy@tccd.edu</a:t>
            </a:r>
            <a:r>
              <a:rPr lang="en-US" sz="3200" dirty="0" smtClean="0"/>
              <a:t> </a:t>
            </a:r>
          </a:p>
          <a:p>
            <a:pPr marL="0" indent="0" algn="ctr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7052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err="1"/>
              <a:t>Kania</a:t>
            </a:r>
            <a:r>
              <a:rPr lang="en-US" sz="1800" dirty="0"/>
              <a:t>, J. &amp; Kramer, M. (2011). Collective Impact, Stanford Social Innovation Review, Winter 2011</a:t>
            </a:r>
            <a:r>
              <a:rPr lang="en-US" sz="1800" dirty="0" smtClean="0"/>
              <a:t>. </a:t>
            </a:r>
            <a:r>
              <a:rPr lang="en-US" sz="1800" dirty="0"/>
              <a:t>(Available at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ssir.org/articles/entry/collective_impact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National </a:t>
            </a:r>
            <a:r>
              <a:rPr lang="en-US" sz="1800" dirty="0"/>
              <a:t>Research Council. (2013). </a:t>
            </a:r>
            <a:r>
              <a:rPr lang="en-US" sz="1800" i="1" dirty="0"/>
              <a:t>The Mathematical Sciences in 2025</a:t>
            </a:r>
            <a:r>
              <a:rPr lang="en-US" sz="1800" dirty="0"/>
              <a:t>. Washington, DC: The National Academies Press. (Available at </a:t>
            </a:r>
            <a:r>
              <a:rPr lang="en-US" sz="1800" u="sng" dirty="0">
                <a:hlinkClick r:id="rId3"/>
              </a:rPr>
              <a:t>http://</a:t>
            </a:r>
            <a:r>
              <a:rPr lang="en-US" sz="1800" u="sng" dirty="0" smtClean="0">
                <a:hlinkClick r:id="rId3"/>
              </a:rPr>
              <a:t>www.nap.edu/catalog/15269/the-mathematical-sciences-in-2025</a:t>
            </a:r>
            <a:r>
              <a:rPr lang="en-US" sz="1800" u="sng" dirty="0" smtClean="0"/>
              <a:t>)</a:t>
            </a:r>
            <a:endParaRPr lang="en-US" sz="1800" u="sng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President’s </a:t>
            </a:r>
            <a:r>
              <a:rPr lang="en-US" sz="1800" dirty="0"/>
              <a:t>Council of Advisors on Science and Technology. (2012). </a:t>
            </a:r>
            <a:r>
              <a:rPr lang="en-US" sz="1800" i="1" dirty="0"/>
              <a:t>Engage to Excel: Producing One Million Additional College Graduates with Degrees in Science, Technology, Engineering, and Mathematics. </a:t>
            </a:r>
            <a:r>
              <a:rPr lang="en-US" sz="1800" dirty="0"/>
              <a:t>Washington, DC: White House Office of Science and Technology Policy. </a:t>
            </a:r>
            <a:r>
              <a:rPr lang="en-US" sz="1800" u="sng" dirty="0">
                <a:hlinkClick r:id="rId4"/>
              </a:rPr>
              <a:t>https://www.whitehouse.gov/sites/default/files/microsites/ostp/pcast-engage-to-excel-final_feb.pdf</a:t>
            </a:r>
            <a:r>
              <a:rPr lang="en-US" sz="1800" dirty="0"/>
              <a:t> 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5289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Saxe</a:t>
            </a:r>
            <a:r>
              <a:rPr lang="en-US" sz="1800" dirty="0"/>
              <a:t>, K. &amp; </a:t>
            </a:r>
            <a:r>
              <a:rPr lang="en-US" sz="1800" dirty="0" err="1"/>
              <a:t>Braddy</a:t>
            </a:r>
            <a:r>
              <a:rPr lang="en-US" sz="1800" dirty="0"/>
              <a:t>, L. (2015). </a:t>
            </a:r>
            <a:r>
              <a:rPr lang="en-US" sz="1800" i="1" dirty="0"/>
              <a:t>A Common Vision for Undergraduate Mathematical Sciences Programs in 2025. </a:t>
            </a:r>
            <a:r>
              <a:rPr lang="en-US" sz="1800" dirty="0"/>
              <a:t>Washington, DC: Mathematical Association of America</a:t>
            </a:r>
            <a:r>
              <a:rPr lang="en-US" sz="1800" dirty="0" smtClean="0"/>
              <a:t>. </a:t>
            </a:r>
            <a:r>
              <a:rPr lang="en-US" sz="1800" dirty="0"/>
              <a:t>(Available at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www.maa.org/sites/default/files/pdf/CommonVisionFinal.pdf</a:t>
            </a:r>
            <a:r>
              <a:rPr lang="en-US" sz="1800" dirty="0" smtClean="0"/>
              <a:t>)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Stiff, L. V., &amp; Harvey, W. B. (1988). On the education of black children in mathematics. Journal of Black Studies, 19(2), 190–203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Zorn</a:t>
            </a:r>
            <a:r>
              <a:rPr lang="en-US" sz="1800" dirty="0"/>
              <a:t>, P., Bailer, J., </a:t>
            </a:r>
            <a:r>
              <a:rPr lang="en-US" sz="1800" dirty="0" err="1"/>
              <a:t>Braddy</a:t>
            </a:r>
            <a:r>
              <a:rPr lang="en-US" sz="1800" dirty="0"/>
              <a:t>, L., Carpenter, J., </a:t>
            </a:r>
            <a:r>
              <a:rPr lang="en-US" sz="1800" dirty="0" err="1"/>
              <a:t>Jaco</a:t>
            </a:r>
            <a:r>
              <a:rPr lang="en-US" sz="1800" dirty="0"/>
              <a:t>, W., &amp; Turner, P. (2014). </a:t>
            </a:r>
            <a:r>
              <a:rPr lang="en-US" sz="1800" i="1" dirty="0"/>
              <a:t>The </a:t>
            </a:r>
            <a:r>
              <a:rPr lang="en-US" sz="1800" i="1" dirty="0" err="1"/>
              <a:t>INGenIOuS</a:t>
            </a:r>
            <a:r>
              <a:rPr lang="en-US" sz="1800" i="1" dirty="0"/>
              <a:t> Project: Mathematics, Statistics, and Preparing the 21st Century Workforce.</a:t>
            </a:r>
            <a:r>
              <a:rPr lang="en-US" sz="1800" dirty="0"/>
              <a:t> Washington, DC: Mathematical Association of America</a:t>
            </a:r>
            <a:r>
              <a:rPr lang="en-US" sz="1800" dirty="0" smtClean="0"/>
              <a:t>. </a:t>
            </a:r>
            <a:r>
              <a:rPr lang="en-US" sz="1800" dirty="0"/>
              <a:t>(Available at </a:t>
            </a:r>
            <a:r>
              <a:rPr lang="en-US" sz="1800" dirty="0">
                <a:hlinkClick r:id="rId3"/>
              </a:rPr>
              <a:t>http://www.maa.org/sites/default/files/pdf/ingenious/INGenIOuS-report.pdf</a:t>
            </a:r>
            <a:r>
              <a:rPr lang="en-US" sz="1800" dirty="0"/>
              <a:t>)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802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Impetus to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en-US" i="1" dirty="0">
                <a:solidFill>
                  <a:srgbClr val="000000"/>
                </a:solidFill>
              </a:rPr>
              <a:t>Engage to Excel: Producing One Million Additional College Graduates with Degrees in Science, Technology, Engineering, and Mathematics </a:t>
            </a:r>
            <a:r>
              <a:rPr lang="en-US" altLang="en-US" dirty="0">
                <a:solidFill>
                  <a:srgbClr val="000000"/>
                </a:solidFill>
              </a:rPr>
              <a:t>(PCAST, 2012)</a:t>
            </a:r>
          </a:p>
          <a:p>
            <a:pPr>
              <a:spcBef>
                <a:spcPct val="0"/>
              </a:spcBef>
              <a:defRPr/>
            </a:pPr>
            <a:endParaRPr lang="en-US" altLang="en-US" i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i="1" dirty="0" smtClean="0">
                <a:solidFill>
                  <a:srgbClr val="000000"/>
                </a:solidFill>
              </a:rPr>
              <a:t>The </a:t>
            </a:r>
            <a:r>
              <a:rPr lang="en-US" altLang="en-US" i="1" dirty="0">
                <a:solidFill>
                  <a:srgbClr val="000000"/>
                </a:solidFill>
              </a:rPr>
              <a:t>Mathematical Sciences in 2025 </a:t>
            </a:r>
            <a:r>
              <a:rPr lang="en-US" altLang="en-US" dirty="0">
                <a:solidFill>
                  <a:srgbClr val="000000"/>
                </a:solidFill>
              </a:rPr>
              <a:t>(NRC, 2013</a:t>
            </a:r>
            <a:r>
              <a:rPr lang="en-US" altLang="en-US" dirty="0" smtClean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Both reports criticized the collective enterprise of teaching mathematics to undergraduates</a:t>
            </a:r>
          </a:p>
          <a:p>
            <a:pPr marL="57150" indent="0">
              <a:spcBef>
                <a:spcPct val="0"/>
              </a:spcBef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endParaRPr lang="en-US" altLang="en-US" sz="2400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8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Science Foundation funded the project in 2014 (NSF </a:t>
            </a:r>
            <a:r>
              <a:rPr lang="en-US" altLang="en-US" dirty="0" smtClean="0"/>
              <a:t>DUE-1446000).</a:t>
            </a:r>
          </a:p>
          <a:p>
            <a:endParaRPr lang="en-US" altLang="en-US" dirty="0"/>
          </a:p>
          <a:p>
            <a:r>
              <a:rPr lang="en-US" dirty="0" smtClean="0"/>
              <a:t>To </a:t>
            </a:r>
            <a:r>
              <a:rPr lang="en-US" dirty="0"/>
              <a:t>develop a shared vision in the mathematical sciences </a:t>
            </a:r>
            <a:r>
              <a:rPr lang="en-US" dirty="0" smtClean="0"/>
              <a:t>community of </a:t>
            </a:r>
            <a:r>
              <a:rPr lang="en-US" dirty="0"/>
              <a:t>the need to modernize </a:t>
            </a:r>
            <a:r>
              <a:rPr lang="en-US" dirty="0" smtClean="0"/>
              <a:t>undergraduate </a:t>
            </a:r>
            <a:r>
              <a:rPr lang="en-US" dirty="0"/>
              <a:t>mathematics </a:t>
            </a:r>
            <a:r>
              <a:rPr lang="en-US" dirty="0" smtClean="0"/>
              <a:t>programs, </a:t>
            </a:r>
            <a:r>
              <a:rPr lang="en-US" dirty="0"/>
              <a:t>especially the </a:t>
            </a:r>
            <a:r>
              <a:rPr lang="en-US" dirty="0" smtClean="0"/>
              <a:t>first </a:t>
            </a:r>
            <a:r>
              <a:rPr lang="en-US" dirty="0"/>
              <a:t>two </a:t>
            </a:r>
            <a:r>
              <a:rPr lang="en-US" dirty="0" smtClean="0"/>
              <a:t>years.</a:t>
            </a:r>
          </a:p>
          <a:p>
            <a:endParaRPr lang="en-US" dirty="0" smtClean="0"/>
          </a:p>
          <a:p>
            <a:r>
              <a:rPr lang="en-US" dirty="0" smtClean="0"/>
              <a:t>To catalyze grassroots efforts to address the collective challenges we face.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lvl="1"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6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/>
              <a:t>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“Program” comprises:</a:t>
            </a:r>
          </a:p>
          <a:p>
            <a:pPr lvl="1"/>
            <a:r>
              <a:rPr lang="en-US" dirty="0" smtClean="0"/>
              <a:t>Curricula (courses, topics, electives)</a:t>
            </a:r>
          </a:p>
          <a:p>
            <a:pPr lvl="1"/>
            <a:r>
              <a:rPr lang="en-US" dirty="0" smtClean="0"/>
              <a:t>Instructional methodologies</a:t>
            </a:r>
          </a:p>
          <a:p>
            <a:pPr lvl="1"/>
            <a:r>
              <a:rPr lang="en-US" dirty="0" smtClean="0"/>
              <a:t>Support structures</a:t>
            </a:r>
          </a:p>
          <a:p>
            <a:pPr lvl="1"/>
            <a:r>
              <a:rPr lang="en-US" dirty="0" smtClean="0"/>
              <a:t>Extra-curricular opportunities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2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1999"/>
            <a:ext cx="8229600" cy="5334001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“Modernized” programs will:</a:t>
            </a:r>
          </a:p>
          <a:p>
            <a:pPr marL="0" indent="0">
              <a:buNone/>
            </a:pPr>
            <a:endParaRPr lang="en-US" altLang="en-US" sz="1000" dirty="0" smtClean="0"/>
          </a:p>
          <a:p>
            <a:pPr lvl="1"/>
            <a:r>
              <a:rPr lang="en-US" dirty="0" smtClean="0"/>
              <a:t>Reflect the </a:t>
            </a:r>
            <a:r>
              <a:rPr lang="en-US" dirty="0"/>
              <a:t>changing face of our discipline, especially with respect to inclusion of data science, modeling, and </a:t>
            </a:r>
            <a:r>
              <a:rPr lang="en-US" dirty="0" smtClean="0"/>
              <a:t>computation.  </a:t>
            </a:r>
            <a:endParaRPr lang="en-US" dirty="0"/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Reflect the increasingly cross-disciplinary nature of STEM fields. 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>
                <a:solidFill>
                  <a:srgbClr val="000000"/>
                </a:solidFill>
              </a:rPr>
              <a:t>Provide a coherent, intriguing introduction to collegiate mathematics for </a:t>
            </a:r>
            <a:r>
              <a:rPr lang="en-US" altLang="en-US" b="1" u="sng" dirty="0">
                <a:solidFill>
                  <a:srgbClr val="000000"/>
                </a:solidFill>
              </a:rPr>
              <a:t>all</a:t>
            </a:r>
            <a:r>
              <a:rPr lang="en-US" altLang="en-US" dirty="0">
                <a:solidFill>
                  <a:srgbClr val="000000"/>
                </a:solidFill>
              </a:rPr>
              <a:t> students.</a:t>
            </a:r>
          </a:p>
          <a:p>
            <a:pPr lvl="1"/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6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Representation </a:t>
            </a:r>
            <a:r>
              <a:rPr lang="en-US" dirty="0"/>
              <a:t>from </a:t>
            </a:r>
            <a:r>
              <a:rPr lang="en-US" dirty="0" smtClean="0"/>
              <a:t>the five </a:t>
            </a:r>
            <a:r>
              <a:rPr lang="en-US" dirty="0"/>
              <a:t>professional associations who focus on undergraduate </a:t>
            </a:r>
            <a:r>
              <a:rPr lang="en-US" dirty="0" smtClean="0"/>
              <a:t>mathematical </a:t>
            </a:r>
            <a:r>
              <a:rPr lang="en-US" dirty="0"/>
              <a:t>sciences programs as an integral part of their </a:t>
            </a:r>
            <a:r>
              <a:rPr lang="en-US" dirty="0" smtClean="0"/>
              <a:t>mission</a:t>
            </a:r>
          </a:p>
          <a:p>
            <a:pPr marL="0" indent="0">
              <a:buNone/>
            </a:pPr>
            <a:endParaRPr lang="en-US" sz="1200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Mathematical Association of Two-Year </a:t>
            </a:r>
            <a:r>
              <a:rPr lang="en-US" dirty="0" smtClean="0"/>
              <a:t>Colleges (</a:t>
            </a:r>
            <a:r>
              <a:rPr lang="en-US" b="1" dirty="0"/>
              <a:t>AMATYC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Mathematical Society (</a:t>
            </a:r>
            <a:r>
              <a:rPr lang="en-US" b="1" dirty="0"/>
              <a:t>AMS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Statistical Association (</a:t>
            </a:r>
            <a:r>
              <a:rPr lang="en-US" b="1" dirty="0"/>
              <a:t>ASA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Mathematical </a:t>
            </a:r>
            <a:r>
              <a:rPr lang="en-US" dirty="0"/>
              <a:t>Association </a:t>
            </a:r>
            <a:r>
              <a:rPr lang="en-US" dirty="0" smtClean="0"/>
              <a:t>of America </a:t>
            </a:r>
            <a:r>
              <a:rPr lang="en-US" dirty="0"/>
              <a:t>(</a:t>
            </a:r>
            <a:r>
              <a:rPr lang="en-US" b="1" dirty="0"/>
              <a:t>MAA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Society </a:t>
            </a:r>
            <a:r>
              <a:rPr lang="en-US" dirty="0"/>
              <a:t>of Industrial and Applied Mathematics (</a:t>
            </a:r>
            <a:r>
              <a:rPr lang="en-US" b="1" dirty="0" smtClean="0"/>
              <a:t>SIAM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858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Project Leadership </a:t>
            </a:r>
            <a:r>
              <a:rPr lang="en-US" dirty="0"/>
              <a:t>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Karen Saxe</a:t>
            </a:r>
            <a:r>
              <a:rPr lang="en-US" dirty="0" smtClean="0"/>
              <a:t>, Principal Investigator, Macalester College</a:t>
            </a:r>
          </a:p>
          <a:p>
            <a:r>
              <a:rPr lang="en-US" b="1" dirty="0" smtClean="0"/>
              <a:t>Linda Braddy</a:t>
            </a:r>
            <a:r>
              <a:rPr lang="en-US" dirty="0" smtClean="0"/>
              <a:t>, co-PI, MAA</a:t>
            </a:r>
          </a:p>
          <a:p>
            <a:r>
              <a:rPr lang="en-US" b="1" dirty="0" smtClean="0"/>
              <a:t>John Bailer</a:t>
            </a:r>
            <a:r>
              <a:rPr lang="en-US" dirty="0" smtClean="0"/>
              <a:t>, ASA, Miami University</a:t>
            </a:r>
          </a:p>
          <a:p>
            <a:r>
              <a:rPr lang="en-US" b="1" dirty="0" smtClean="0"/>
              <a:t>Rob </a:t>
            </a:r>
            <a:r>
              <a:rPr lang="en-US" b="1" dirty="0" err="1" smtClean="0"/>
              <a:t>Farinelli</a:t>
            </a:r>
            <a:r>
              <a:rPr lang="en-US" dirty="0" smtClean="0"/>
              <a:t>, AMATYC, College of Southern Maryland</a:t>
            </a:r>
          </a:p>
          <a:p>
            <a:r>
              <a:rPr lang="en-US" b="1" dirty="0" smtClean="0"/>
              <a:t>Tara Holm</a:t>
            </a:r>
            <a:r>
              <a:rPr lang="en-US" dirty="0" smtClean="0"/>
              <a:t>, AMS, Cornell University</a:t>
            </a:r>
          </a:p>
          <a:p>
            <a:r>
              <a:rPr lang="en-US" b="1" dirty="0"/>
              <a:t>Vilma Mesa</a:t>
            </a:r>
            <a:r>
              <a:rPr lang="en-US" dirty="0"/>
              <a:t>, RUME community, University of Michigan</a:t>
            </a:r>
          </a:p>
          <a:p>
            <a:r>
              <a:rPr lang="en-US" b="1" dirty="0" smtClean="0"/>
              <a:t>Uri </a:t>
            </a:r>
            <a:r>
              <a:rPr lang="en-US" b="1" dirty="0" err="1" smtClean="0"/>
              <a:t>Treisman</a:t>
            </a:r>
            <a:r>
              <a:rPr lang="en-US" dirty="0" smtClean="0"/>
              <a:t>, TPSE, University of Texas at Austin and Charles A. Dana Center for Innovation in Math and Science Education</a:t>
            </a:r>
          </a:p>
          <a:p>
            <a:r>
              <a:rPr lang="en-US" b="1" dirty="0"/>
              <a:t>Peter Turner</a:t>
            </a:r>
            <a:r>
              <a:rPr lang="en-US" dirty="0"/>
              <a:t>, SIAM, Clarkson University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36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AA">
      <a:dk1>
        <a:srgbClr val="000000"/>
      </a:dk1>
      <a:lt1>
        <a:sysClr val="window" lastClr="FFFFFF"/>
      </a:lt1>
      <a:dk2>
        <a:srgbClr val="005DAA"/>
      </a:dk2>
      <a:lt2>
        <a:srgbClr val="FFFFFF"/>
      </a:lt2>
      <a:accent1>
        <a:srgbClr val="005DAA"/>
      </a:accent1>
      <a:accent2>
        <a:srgbClr val="FBB040"/>
      </a:accent2>
      <a:accent3>
        <a:srgbClr val="C41230"/>
      </a:accent3>
      <a:accent4>
        <a:srgbClr val="006A71"/>
      </a:accent4>
      <a:accent5>
        <a:srgbClr val="781D7E"/>
      </a:accent5>
      <a:accent6>
        <a:srgbClr val="F58025"/>
      </a:accent6>
      <a:hlink>
        <a:srgbClr val="005DAA"/>
      </a:hlink>
      <a:folHlink>
        <a:srgbClr val="004B91"/>
      </a:folHlink>
    </a:clrScheme>
    <a:fontScheme name="Custom 4">
      <a:majorFont>
        <a:latin typeface="Interstate-Regular"/>
        <a:ea typeface=""/>
        <a:cs typeface=""/>
      </a:majorFont>
      <a:minorFont>
        <a:latin typeface="Interstate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5381</TotalTime>
  <Words>2801</Words>
  <Application>Microsoft Office PowerPoint</Application>
  <PresentationFormat>On-screen Show (4:3)</PresentationFormat>
  <Paragraphs>351</Paragraphs>
  <Slides>37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Interstate-Regular</vt:lpstr>
      <vt:lpstr>Wingdings</vt:lpstr>
      <vt:lpstr>Office Theme</vt:lpstr>
      <vt:lpstr>A Common Vision for Undergraduate Mathematical Sciences Programs in 2025 </vt:lpstr>
      <vt:lpstr>Challenges facing our community</vt:lpstr>
      <vt:lpstr>Challenges facing our community</vt:lpstr>
      <vt:lpstr>Impetus to change</vt:lpstr>
      <vt:lpstr>Common Vision Project</vt:lpstr>
      <vt:lpstr>Common Vision Project</vt:lpstr>
      <vt:lpstr>Common Vision Project</vt:lpstr>
      <vt:lpstr>Common Vision Project</vt:lpstr>
      <vt:lpstr>Common Vision Project Leadership Team</vt:lpstr>
      <vt:lpstr>Common Vision Project </vt:lpstr>
      <vt:lpstr>Common Vision Project</vt:lpstr>
      <vt:lpstr>Common Vision Project</vt:lpstr>
      <vt:lpstr>Common Vision Project</vt:lpstr>
      <vt:lpstr>Common Vision Accomplishments </vt:lpstr>
      <vt:lpstr>Common Vision Accomplishments </vt:lpstr>
      <vt:lpstr>Common Vision Accomplishments </vt:lpstr>
      <vt:lpstr>Common Vision Accomplishments 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Moving Forward - Build, Collaborate</vt:lpstr>
      <vt:lpstr>Moving Forward - Build, Collaborate</vt:lpstr>
      <vt:lpstr>Building, Collaborating – Recent Efforts</vt:lpstr>
      <vt:lpstr>Building, Collaborating – Recent Efforts</vt:lpstr>
      <vt:lpstr>Building, Collaborating – Principles   </vt:lpstr>
      <vt:lpstr>PowerPoint Presentation</vt:lpstr>
      <vt:lpstr>References</vt:lpstr>
      <vt:lpstr>References</vt:lpstr>
    </vt:vector>
  </TitlesOfParts>
  <Company>University of Nebraska--Lincoln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Mota</dc:creator>
  <cp:lastModifiedBy>BRADDY, LINDA</cp:lastModifiedBy>
  <cp:revision>194</cp:revision>
  <cp:lastPrinted>2016-06-12T23:33:25Z</cp:lastPrinted>
  <dcterms:created xsi:type="dcterms:W3CDTF">2012-02-08T21:01:42Z</dcterms:created>
  <dcterms:modified xsi:type="dcterms:W3CDTF">2016-06-13T00:51:05Z</dcterms:modified>
</cp:coreProperties>
</file>